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Cabin Sketch"/>
      <p:regular r:id="rId35"/>
      <p:bold r:id="rId36"/>
    </p:embeddedFont>
    <p:embeddedFont>
      <p:font typeface="Roboto"/>
      <p:regular r:id="rId37"/>
      <p:bold r:id="rId38"/>
      <p:italic r:id="rId39"/>
      <p:boldItalic r:id="rId40"/>
    </p:embeddedFont>
    <p:embeddedFont>
      <p:font typeface="Merriweather"/>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42" Type="http://schemas.openxmlformats.org/officeDocument/2006/relationships/font" Target="fonts/Merriweather-bold.fntdata"/><Relationship Id="rId41" Type="http://schemas.openxmlformats.org/officeDocument/2006/relationships/font" Target="fonts/Merriweather-regular.fntdata"/><Relationship Id="rId22" Type="http://schemas.openxmlformats.org/officeDocument/2006/relationships/slide" Target="slides/slide17.xml"/><Relationship Id="rId44" Type="http://schemas.openxmlformats.org/officeDocument/2006/relationships/font" Target="fonts/Merriweather-boldItalic.fntdata"/><Relationship Id="rId21" Type="http://schemas.openxmlformats.org/officeDocument/2006/relationships/slide" Target="slides/slide16.xml"/><Relationship Id="rId43" Type="http://schemas.openxmlformats.org/officeDocument/2006/relationships/font" Target="fonts/Merriweather-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abinSketch-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font" Target="fonts/CabinSketch-bold.fntdata"/><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7e2fcc46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7e2fcc46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72a327b89_0_1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72a327b89_0_1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550a7756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550a7756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each of the content slides, as a Grade Level Team, include a general description of what is taught for that content area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088d6ca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088d6ca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887890ed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887890e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each of the content slides, as a Grade Level Team, include a general description of what is taught for that content area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550a7756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550a7756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550a775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550a775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550a7756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550a7756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550a7756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550a7756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550a775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550a775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5595ccc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95595ccc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include how work/assignments (hard copy and digital) should be submitted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7e2fcc46d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7e2fcc46d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72a327b89_0_1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72a327b89_0_1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72a327b89_0_1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72a327b89_0_1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52c6ee172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52c6ee172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include some information about yourself and include a brief icebreaker to begin the session.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58c1c935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58c1c935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7c9e8a7a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7c9e8a7a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972a327b89_0_1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972a327b89_0_1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72a327b89_0_1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972a327b89_0_1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972a327b89_0_1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972a327b89_0_1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972a327b89_0_1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972a327b89_0_1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972a327b89_0_1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972a327b89_0_1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Input your specific information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72a327b89_0_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72a327b89_0_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58c1c935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58c1c935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include some information about yourself and include a brief icebreaker to begin the session.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2c6ee172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52c6ee172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include some information about yourself and include a brief icebreaker to begin the session.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52c6ee17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52c6ee17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include some information about yourself and include a brief icebreaker to begin the session.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58c1c935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58c1c935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72a327b89_0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72a327b89_0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72a327b89_0_1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72a327b89_0_1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rgbClr val="1155CC">
            <a:alpha val="7765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https://sites.google.com/riveredgeschools.org/win/home" TargetMode="External"/><Relationship Id="rId4" Type="http://schemas.openxmlformats.org/officeDocument/2006/relationships/hyperlink" Target="https://sites.google.com/riveredgeschools.org/win/home" TargetMode="External"/><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hyperlink" Target="https://mrsharlesclass.weebly.com/"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jpg"/><Relationship Id="rId5" Type="http://schemas.openxmlformats.org/officeDocument/2006/relationships/image" Target="../media/image13.jp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sites.google.com/riveredgeschools.org/recurriculum/equity-diversity-inclusion/e-d-i-resources?authuser=0"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3"/>
          <p:cNvSpPr txBox="1"/>
          <p:nvPr/>
        </p:nvSpPr>
        <p:spPr>
          <a:xfrm>
            <a:off x="350100" y="1546550"/>
            <a:ext cx="84438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Roboto"/>
                <a:ea typeface="Roboto"/>
                <a:cs typeface="Roboto"/>
                <a:sym typeface="Roboto"/>
              </a:rPr>
              <a:t>Welcome to Mrs. Harle’s Grade 2 Classroom!</a:t>
            </a:r>
            <a:endParaRPr b="1" sz="2600">
              <a:latin typeface="Roboto"/>
              <a:ea typeface="Roboto"/>
              <a:cs typeface="Roboto"/>
              <a:sym typeface="Roboto"/>
            </a:endParaRPr>
          </a:p>
        </p:txBody>
      </p:sp>
      <p:sp>
        <p:nvSpPr>
          <p:cNvPr id="65" name="Google Shape;65;p13"/>
          <p:cNvSpPr txBox="1"/>
          <p:nvPr/>
        </p:nvSpPr>
        <p:spPr>
          <a:xfrm>
            <a:off x="218550" y="2073050"/>
            <a:ext cx="8706900" cy="297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u="sng">
                <a:latin typeface="Roboto"/>
                <a:ea typeface="Roboto"/>
                <a:cs typeface="Roboto"/>
                <a:sym typeface="Roboto"/>
              </a:rPr>
              <a:t>Before my presentation, you are invited to:</a:t>
            </a:r>
            <a:endParaRPr b="1" sz="2100" u="sng">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Look outside and try to guess which portrait is your child’s</a:t>
            </a:r>
            <a:endParaRPr sz="2000">
              <a:latin typeface="Roboto"/>
              <a:ea typeface="Roboto"/>
              <a:cs typeface="Roboto"/>
              <a:sym typeface="Roboto"/>
            </a:endParaRPr>
          </a:p>
          <a:p>
            <a:pPr indent="0" lvl="0" marL="457200" rtl="0" algn="l">
              <a:spcBef>
                <a:spcPts val="0"/>
              </a:spcBef>
              <a:spcAft>
                <a:spcPts val="0"/>
              </a:spcAft>
              <a:buNone/>
            </a:pPr>
            <a:r>
              <a:rPr lang="en" sz="2000">
                <a:latin typeface="Roboto"/>
                <a:ea typeface="Roboto"/>
                <a:cs typeface="Roboto"/>
                <a:sym typeface="Roboto"/>
              </a:rPr>
              <a:t>(lift up the portrait to see if you are correct).</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Look around the room at their work.</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Take the quiz they made for you. </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Write them a letter telling them if you guessed correctly on the portrait and quiz. Tell them what an awesome job they are doing so far. </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Class Mom may be collecting party money/emails so look for her.</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Visit any Special Area Teachers or PTO Tables in Gymnasium.</a:t>
            </a:r>
            <a:endParaRPr sz="20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p:nvPr/>
        </p:nvSpPr>
        <p:spPr>
          <a:xfrm>
            <a:off x="9975" y="0"/>
            <a:ext cx="9144000" cy="1223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nvSpPr>
        <p:spPr>
          <a:xfrm>
            <a:off x="1633750" y="322175"/>
            <a:ext cx="71370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chemeClr val="accent1"/>
                </a:solidFill>
                <a:latin typeface="Roboto"/>
                <a:ea typeface="Roboto"/>
                <a:cs typeface="Roboto"/>
                <a:sym typeface="Roboto"/>
              </a:rPr>
              <a:t>Typical Lesson Structure</a:t>
            </a:r>
            <a:endParaRPr b="1" sz="3100">
              <a:solidFill>
                <a:schemeClr val="accent1"/>
              </a:solidFill>
              <a:latin typeface="Roboto"/>
              <a:ea typeface="Roboto"/>
              <a:cs typeface="Roboto"/>
              <a:sym typeface="Roboto"/>
            </a:endParaRPr>
          </a:p>
        </p:txBody>
      </p:sp>
      <p:sp>
        <p:nvSpPr>
          <p:cNvPr id="143" name="Google Shape;143;p22"/>
          <p:cNvSpPr txBox="1"/>
          <p:nvPr/>
        </p:nvSpPr>
        <p:spPr>
          <a:xfrm>
            <a:off x="94425" y="1223400"/>
            <a:ext cx="8975100" cy="38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FFFFFF"/>
                </a:solidFill>
                <a:latin typeface="Roboto"/>
                <a:ea typeface="Roboto"/>
                <a:cs typeface="Roboto"/>
                <a:sym typeface="Roboto"/>
              </a:rPr>
              <a:t>Mini Lesson/Activity Introduction ( 10 minutes)</a:t>
            </a:r>
            <a:endParaRPr b="1" sz="2100">
              <a:solidFill>
                <a:srgbClr val="FFFFFF"/>
              </a:solidFill>
              <a:latin typeface="Roboto"/>
              <a:ea typeface="Roboto"/>
              <a:cs typeface="Roboto"/>
              <a:sym typeface="Roboto"/>
            </a:endParaRPr>
          </a:p>
          <a:p>
            <a:pPr indent="-336550" lvl="0" marL="457200" rtl="0" algn="l">
              <a:spcBef>
                <a:spcPts val="0"/>
              </a:spcBef>
              <a:spcAft>
                <a:spcPts val="0"/>
              </a:spcAft>
              <a:buClr>
                <a:srgbClr val="FFFFFF"/>
              </a:buClr>
              <a:buSzPts val="1700"/>
              <a:buFont typeface="Roboto"/>
              <a:buChar char="●"/>
            </a:pPr>
            <a:r>
              <a:rPr lang="en" sz="1700">
                <a:solidFill>
                  <a:srgbClr val="FFFFFF"/>
                </a:solidFill>
                <a:latin typeface="Roboto"/>
                <a:ea typeface="Roboto"/>
                <a:cs typeface="Roboto"/>
                <a:sym typeface="Roboto"/>
              </a:rPr>
              <a:t>Teacher teaching </a:t>
            </a:r>
            <a:endParaRPr sz="1700">
              <a:solidFill>
                <a:srgbClr val="FFFFFF"/>
              </a:solidFill>
              <a:latin typeface="Roboto"/>
              <a:ea typeface="Roboto"/>
              <a:cs typeface="Roboto"/>
              <a:sym typeface="Roboto"/>
            </a:endParaRPr>
          </a:p>
          <a:p>
            <a:pPr indent="0" lvl="0" marL="0" rtl="0" algn="l">
              <a:spcBef>
                <a:spcPts val="0"/>
              </a:spcBef>
              <a:spcAft>
                <a:spcPts val="0"/>
              </a:spcAft>
              <a:buNone/>
            </a:pPr>
            <a:r>
              <a:t/>
            </a:r>
            <a:endParaRPr b="1">
              <a:solidFill>
                <a:srgbClr val="FFFFFF"/>
              </a:solidFill>
              <a:latin typeface="Roboto"/>
              <a:ea typeface="Roboto"/>
              <a:cs typeface="Roboto"/>
              <a:sym typeface="Roboto"/>
            </a:endParaRPr>
          </a:p>
          <a:p>
            <a:pPr indent="0" lvl="0" marL="0" rtl="0" algn="l">
              <a:spcBef>
                <a:spcPts val="0"/>
              </a:spcBef>
              <a:spcAft>
                <a:spcPts val="0"/>
              </a:spcAft>
              <a:buNone/>
            </a:pPr>
            <a:r>
              <a:rPr b="1" lang="en" sz="2100">
                <a:solidFill>
                  <a:srgbClr val="FFFFFF"/>
                </a:solidFill>
                <a:latin typeface="Roboto"/>
                <a:ea typeface="Roboto"/>
                <a:cs typeface="Roboto"/>
                <a:sym typeface="Roboto"/>
              </a:rPr>
              <a:t>Independent Student Work/Practice ( 20 minutes)  </a:t>
            </a:r>
            <a:endParaRPr b="1" sz="2100">
              <a:solidFill>
                <a:srgbClr val="FFFFFF"/>
              </a:solidFill>
              <a:latin typeface="Roboto"/>
              <a:ea typeface="Roboto"/>
              <a:cs typeface="Roboto"/>
              <a:sym typeface="Roboto"/>
            </a:endParaRPr>
          </a:p>
          <a:p>
            <a:pPr indent="-336550" lvl="0" marL="457200" rtl="0" algn="l">
              <a:spcBef>
                <a:spcPts val="0"/>
              </a:spcBef>
              <a:spcAft>
                <a:spcPts val="0"/>
              </a:spcAft>
              <a:buClr>
                <a:srgbClr val="FFFFFF"/>
              </a:buClr>
              <a:buSzPts val="1700"/>
              <a:buFont typeface="Roboto"/>
              <a:buChar char="●"/>
            </a:pPr>
            <a:r>
              <a:rPr lang="en" sz="1700">
                <a:solidFill>
                  <a:srgbClr val="FFFFFF"/>
                </a:solidFill>
                <a:latin typeface="Roboto"/>
                <a:ea typeface="Roboto"/>
                <a:cs typeface="Roboto"/>
                <a:sym typeface="Roboto"/>
              </a:rPr>
              <a:t>Students work independently</a:t>
            </a:r>
            <a:endParaRPr sz="1700">
              <a:solidFill>
                <a:srgbClr val="FFFFFF"/>
              </a:solidFill>
              <a:latin typeface="Roboto"/>
              <a:ea typeface="Roboto"/>
              <a:cs typeface="Roboto"/>
              <a:sym typeface="Roboto"/>
            </a:endParaRPr>
          </a:p>
          <a:p>
            <a:pPr indent="-336550" lvl="0" marL="457200" rtl="0" algn="l">
              <a:spcBef>
                <a:spcPts val="0"/>
              </a:spcBef>
              <a:spcAft>
                <a:spcPts val="0"/>
              </a:spcAft>
              <a:buClr>
                <a:srgbClr val="FFFFFF"/>
              </a:buClr>
              <a:buSzPts val="1700"/>
              <a:buFont typeface="Roboto"/>
              <a:buChar char="●"/>
            </a:pPr>
            <a:r>
              <a:rPr lang="en" sz="1700">
                <a:solidFill>
                  <a:srgbClr val="FFFFFF"/>
                </a:solidFill>
                <a:latin typeface="Roboto"/>
                <a:ea typeface="Roboto"/>
                <a:cs typeface="Roboto"/>
                <a:sym typeface="Roboto"/>
              </a:rPr>
              <a:t>Teacher will monitor  students offering support as needed</a:t>
            </a:r>
            <a:endParaRPr sz="1700">
              <a:solidFill>
                <a:srgbClr val="FFFFFF"/>
              </a:solidFill>
              <a:latin typeface="Roboto"/>
              <a:ea typeface="Roboto"/>
              <a:cs typeface="Roboto"/>
              <a:sym typeface="Roboto"/>
            </a:endParaRPr>
          </a:p>
          <a:p>
            <a:pPr indent="0" lvl="0" marL="0" rtl="0" algn="l">
              <a:spcBef>
                <a:spcPts val="0"/>
              </a:spcBef>
              <a:spcAft>
                <a:spcPts val="0"/>
              </a:spcAft>
              <a:buNone/>
            </a:pPr>
            <a:r>
              <a:t/>
            </a:r>
            <a:endParaRPr b="1">
              <a:solidFill>
                <a:srgbClr val="FFFFFF"/>
              </a:solidFill>
              <a:latin typeface="Roboto"/>
              <a:ea typeface="Roboto"/>
              <a:cs typeface="Roboto"/>
              <a:sym typeface="Roboto"/>
            </a:endParaRPr>
          </a:p>
          <a:p>
            <a:pPr indent="0" lvl="0" marL="0" rtl="0" algn="l">
              <a:spcBef>
                <a:spcPts val="0"/>
              </a:spcBef>
              <a:spcAft>
                <a:spcPts val="0"/>
              </a:spcAft>
              <a:buNone/>
            </a:pPr>
            <a:r>
              <a:rPr b="1" lang="en" sz="2100">
                <a:solidFill>
                  <a:srgbClr val="FFFFFF"/>
                </a:solidFill>
                <a:latin typeface="Roboto"/>
                <a:ea typeface="Roboto"/>
                <a:cs typeface="Roboto"/>
                <a:sym typeface="Roboto"/>
              </a:rPr>
              <a:t>Review of Assignment/Share ( 5  minutes) </a:t>
            </a:r>
            <a:endParaRPr b="1" sz="2100">
              <a:solidFill>
                <a:srgbClr val="FFFFFF"/>
              </a:solidFill>
              <a:latin typeface="Roboto"/>
              <a:ea typeface="Roboto"/>
              <a:cs typeface="Roboto"/>
              <a:sym typeface="Roboto"/>
            </a:endParaRPr>
          </a:p>
          <a:p>
            <a:pPr indent="-336550" lvl="0" marL="457200" rtl="0" algn="l">
              <a:spcBef>
                <a:spcPts val="0"/>
              </a:spcBef>
              <a:spcAft>
                <a:spcPts val="0"/>
              </a:spcAft>
              <a:buClr>
                <a:srgbClr val="FFFFFF"/>
              </a:buClr>
              <a:buSzPts val="1700"/>
              <a:buFont typeface="Roboto"/>
              <a:buChar char="●"/>
            </a:pPr>
            <a:r>
              <a:rPr lang="en" sz="1700">
                <a:solidFill>
                  <a:srgbClr val="FFFFFF"/>
                </a:solidFill>
                <a:latin typeface="Roboto"/>
                <a:ea typeface="Roboto"/>
                <a:cs typeface="Roboto"/>
                <a:sym typeface="Roboto"/>
              </a:rPr>
              <a:t>Students re-engage </a:t>
            </a:r>
            <a:endParaRPr sz="1700">
              <a:solidFill>
                <a:srgbClr val="FFFFFF"/>
              </a:solidFill>
              <a:latin typeface="Roboto"/>
              <a:ea typeface="Roboto"/>
              <a:cs typeface="Roboto"/>
              <a:sym typeface="Roboto"/>
            </a:endParaRPr>
          </a:p>
          <a:p>
            <a:pPr indent="-336550" lvl="0" marL="457200" rtl="0" algn="l">
              <a:spcBef>
                <a:spcPts val="0"/>
              </a:spcBef>
              <a:spcAft>
                <a:spcPts val="0"/>
              </a:spcAft>
              <a:buClr>
                <a:srgbClr val="FFFFFF"/>
              </a:buClr>
              <a:buSzPts val="1700"/>
              <a:buFont typeface="Roboto"/>
              <a:buChar char="●"/>
            </a:pPr>
            <a:r>
              <a:rPr lang="en" sz="1700">
                <a:solidFill>
                  <a:srgbClr val="FFFFFF"/>
                </a:solidFill>
                <a:latin typeface="Roboto"/>
                <a:ea typeface="Roboto"/>
                <a:cs typeface="Roboto"/>
                <a:sym typeface="Roboto"/>
              </a:rPr>
              <a:t>Teacher will facilitate review or sharing of activity/assignment for all students </a:t>
            </a:r>
            <a:endParaRPr sz="1700">
              <a:solidFill>
                <a:srgbClr val="FFFFFF"/>
              </a:solidFill>
              <a:latin typeface="Roboto"/>
              <a:ea typeface="Roboto"/>
              <a:cs typeface="Roboto"/>
              <a:sym typeface="Roboto"/>
            </a:endParaRPr>
          </a:p>
          <a:p>
            <a:pPr indent="0" lvl="0" marL="0" rtl="0" algn="l">
              <a:spcBef>
                <a:spcPts val="0"/>
              </a:spcBef>
              <a:spcAft>
                <a:spcPts val="0"/>
              </a:spcAft>
              <a:buNone/>
            </a:pPr>
            <a:r>
              <a:t/>
            </a:r>
            <a:endParaRPr b="1">
              <a:solidFill>
                <a:srgbClr val="FFFFFF"/>
              </a:solidFill>
              <a:latin typeface="Roboto"/>
              <a:ea typeface="Roboto"/>
              <a:cs typeface="Roboto"/>
              <a:sym typeface="Roboto"/>
            </a:endParaRPr>
          </a:p>
          <a:p>
            <a:pPr indent="0" lvl="0" marL="0" rtl="0" algn="l">
              <a:spcBef>
                <a:spcPts val="0"/>
              </a:spcBef>
              <a:spcAft>
                <a:spcPts val="0"/>
              </a:spcAft>
              <a:buNone/>
            </a:pPr>
            <a:r>
              <a:rPr b="1" lang="en" sz="2100">
                <a:solidFill>
                  <a:srgbClr val="FFFFFF"/>
                </a:solidFill>
                <a:latin typeface="Roboto"/>
                <a:ea typeface="Roboto"/>
                <a:cs typeface="Roboto"/>
                <a:sym typeface="Roboto"/>
              </a:rPr>
              <a:t>Lesson Closure ( 5 minutes)</a:t>
            </a:r>
            <a:endParaRPr b="1" sz="2100">
              <a:solidFill>
                <a:srgbClr val="FFFFFF"/>
              </a:solidFill>
              <a:latin typeface="Roboto"/>
              <a:ea typeface="Roboto"/>
              <a:cs typeface="Roboto"/>
              <a:sym typeface="Roboto"/>
            </a:endParaRPr>
          </a:p>
          <a:p>
            <a:pPr indent="-336550" lvl="0" marL="457200" rtl="0" algn="l">
              <a:spcBef>
                <a:spcPts val="0"/>
              </a:spcBef>
              <a:spcAft>
                <a:spcPts val="0"/>
              </a:spcAft>
              <a:buClr>
                <a:srgbClr val="FFFFFF"/>
              </a:buClr>
              <a:buSzPts val="1700"/>
              <a:buFont typeface="Roboto"/>
              <a:buChar char="●"/>
            </a:pPr>
            <a:r>
              <a:rPr lang="en" sz="1700">
                <a:solidFill>
                  <a:srgbClr val="FFFFFF"/>
                </a:solidFill>
                <a:latin typeface="Roboto"/>
                <a:ea typeface="Roboto"/>
                <a:cs typeface="Roboto"/>
                <a:sym typeface="Roboto"/>
              </a:rPr>
              <a:t>Teacher will wrap-up lesson with closure activity or discussion</a:t>
            </a:r>
            <a:endParaRPr sz="1700">
              <a:solidFill>
                <a:srgbClr val="FFFFFF"/>
              </a:solidFill>
              <a:latin typeface="Roboto"/>
              <a:ea typeface="Roboto"/>
              <a:cs typeface="Roboto"/>
              <a:sym typeface="Roboto"/>
            </a:endParaRPr>
          </a:p>
          <a:p>
            <a:pPr indent="-336550" lvl="0" marL="457200" rtl="0" algn="l">
              <a:spcBef>
                <a:spcPts val="0"/>
              </a:spcBef>
              <a:spcAft>
                <a:spcPts val="0"/>
              </a:spcAft>
              <a:buClr>
                <a:srgbClr val="FFFFFF"/>
              </a:buClr>
              <a:buSzPts val="1700"/>
              <a:buFont typeface="Roboto"/>
              <a:buChar char="●"/>
            </a:pPr>
            <a:r>
              <a:rPr lang="en" sz="1700">
                <a:solidFill>
                  <a:srgbClr val="FFFFFF"/>
                </a:solidFill>
                <a:latin typeface="Roboto"/>
                <a:ea typeface="Roboto"/>
                <a:cs typeface="Roboto"/>
                <a:sym typeface="Roboto"/>
              </a:rPr>
              <a:t>Students will have a few moments to stretch and reset for the next class/lesson </a:t>
            </a:r>
            <a:endParaRPr sz="1700">
              <a:solidFill>
                <a:srgbClr val="FFFFFF"/>
              </a:solidFill>
              <a:latin typeface="Roboto"/>
              <a:ea typeface="Roboto"/>
              <a:cs typeface="Roboto"/>
              <a:sym typeface="Roboto"/>
            </a:endParaRPr>
          </a:p>
          <a:p>
            <a:pPr indent="0" lvl="0" marL="0" rtl="0" algn="l">
              <a:spcBef>
                <a:spcPts val="0"/>
              </a:spcBef>
              <a:spcAft>
                <a:spcPts val="0"/>
              </a:spcAft>
              <a:buNone/>
            </a:pPr>
            <a:r>
              <a:t/>
            </a:r>
            <a:endParaRPr b="1" sz="1800">
              <a:solidFill>
                <a:srgbClr val="FFFFFF"/>
              </a:solidFill>
              <a:latin typeface="Roboto"/>
              <a:ea typeface="Roboto"/>
              <a:cs typeface="Roboto"/>
              <a:sym typeface="Roboto"/>
            </a:endParaRPr>
          </a:p>
          <a:p>
            <a:pPr indent="0" lvl="0" marL="0" rtl="0" algn="l">
              <a:spcBef>
                <a:spcPts val="0"/>
              </a:spcBef>
              <a:spcAft>
                <a:spcPts val="0"/>
              </a:spcAft>
              <a:buNone/>
            </a:pPr>
            <a:r>
              <a:rPr b="1" lang="en" sz="1800">
                <a:solidFill>
                  <a:srgbClr val="FFFFFF"/>
                </a:solidFill>
                <a:latin typeface="Roboto"/>
                <a:ea typeface="Roboto"/>
                <a:cs typeface="Roboto"/>
                <a:sym typeface="Roboto"/>
              </a:rPr>
              <a:t> </a:t>
            </a:r>
            <a:endParaRPr b="1" sz="1800">
              <a:solidFill>
                <a:srgbClr val="FFFFFF"/>
              </a:solidFill>
              <a:latin typeface="Roboto"/>
              <a:ea typeface="Roboto"/>
              <a:cs typeface="Roboto"/>
              <a:sym typeface="Roboto"/>
            </a:endParaRPr>
          </a:p>
        </p:txBody>
      </p:sp>
      <p:pic>
        <p:nvPicPr>
          <p:cNvPr id="144" name="Google Shape;144;p22"/>
          <p:cNvPicPr preferRelativeResize="0"/>
          <p:nvPr/>
        </p:nvPicPr>
        <p:blipFill>
          <a:blip r:embed="rId3">
            <a:alphaModFix/>
          </a:blip>
          <a:stretch>
            <a:fillRect/>
          </a:stretch>
        </p:blipFill>
        <p:spPr>
          <a:xfrm>
            <a:off x="9975" y="-23650"/>
            <a:ext cx="2515724" cy="1223400"/>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p:nvPr/>
        </p:nvSpPr>
        <p:spPr>
          <a:xfrm>
            <a:off x="9975" y="0"/>
            <a:ext cx="9144000" cy="1352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txBox="1"/>
          <p:nvPr/>
        </p:nvSpPr>
        <p:spPr>
          <a:xfrm>
            <a:off x="1786150" y="322175"/>
            <a:ext cx="71370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chemeClr val="accent1"/>
                </a:solidFill>
                <a:latin typeface="Roboto"/>
                <a:ea typeface="Roboto"/>
                <a:cs typeface="Roboto"/>
                <a:sym typeface="Roboto"/>
              </a:rPr>
              <a:t>Reading - Units of Study</a:t>
            </a:r>
            <a:endParaRPr b="1" sz="2600">
              <a:solidFill>
                <a:schemeClr val="accent1"/>
              </a:solidFill>
              <a:latin typeface="Roboto"/>
              <a:ea typeface="Roboto"/>
              <a:cs typeface="Roboto"/>
              <a:sym typeface="Roboto"/>
            </a:endParaRPr>
          </a:p>
        </p:txBody>
      </p:sp>
      <p:sp>
        <p:nvSpPr>
          <p:cNvPr id="151" name="Google Shape;151;p23"/>
          <p:cNvSpPr txBox="1"/>
          <p:nvPr/>
        </p:nvSpPr>
        <p:spPr>
          <a:xfrm>
            <a:off x="210400" y="1548225"/>
            <a:ext cx="4614900" cy="3595200"/>
          </a:xfrm>
          <a:prstGeom prst="rect">
            <a:avLst/>
          </a:prstGeom>
          <a:noFill/>
          <a:ln>
            <a:noFill/>
          </a:ln>
        </p:spPr>
        <p:txBody>
          <a:bodyPr anchorCtr="0" anchor="t" bIns="91425" lIns="91425" spcFirstLastPara="1" rIns="91425" wrap="square" tIns="91425">
            <a:noAutofit/>
          </a:bodyPr>
          <a:lstStyle/>
          <a:p>
            <a:pPr indent="-158750" lvl="0" marL="342900" rtl="0" algn="l">
              <a:spcBef>
                <a:spcPts val="0"/>
              </a:spcBef>
              <a:spcAft>
                <a:spcPts val="0"/>
              </a:spcAft>
              <a:buClr>
                <a:srgbClr val="FFFFFF"/>
              </a:buClr>
              <a:buSzPts val="2500"/>
              <a:buChar char="•"/>
            </a:pPr>
            <a:r>
              <a:rPr b="1" lang="en" sz="2500" u="sng">
                <a:solidFill>
                  <a:srgbClr val="FFFFFF"/>
                </a:solidFill>
                <a:latin typeface="Calibri"/>
                <a:ea typeface="Calibri"/>
                <a:cs typeface="Calibri"/>
                <a:sym typeface="Calibri"/>
              </a:rPr>
              <a:t>Reading Workshop</a:t>
            </a:r>
            <a:endParaRPr b="1" sz="2500">
              <a:solidFill>
                <a:srgbClr val="FFFFFF"/>
              </a:solidFill>
              <a:latin typeface="Calibri"/>
              <a:ea typeface="Calibri"/>
              <a:cs typeface="Calibri"/>
              <a:sym typeface="Calibri"/>
            </a:endParaRPr>
          </a:p>
          <a:p>
            <a:pPr indent="-158750" lvl="1" marL="742950" rtl="0" algn="l">
              <a:spcBef>
                <a:spcPts val="560"/>
              </a:spcBef>
              <a:spcAft>
                <a:spcPts val="0"/>
              </a:spcAft>
              <a:buClr>
                <a:srgbClr val="FFFFFF"/>
              </a:buClr>
              <a:buSzPts val="2500"/>
              <a:buChar char="–"/>
            </a:pPr>
            <a:r>
              <a:rPr lang="en" sz="2500">
                <a:solidFill>
                  <a:srgbClr val="FFFFFF"/>
                </a:solidFill>
                <a:latin typeface="Calibri"/>
                <a:ea typeface="Calibri"/>
                <a:cs typeface="Calibri"/>
                <a:sym typeface="Calibri"/>
              </a:rPr>
              <a:t>Balanced literacy	</a:t>
            </a:r>
            <a:endParaRPr sz="2500">
              <a:solidFill>
                <a:srgbClr val="FFFFFF"/>
              </a:solidFill>
              <a:latin typeface="Calibri"/>
              <a:ea typeface="Calibri"/>
              <a:cs typeface="Calibri"/>
              <a:sym typeface="Calibri"/>
            </a:endParaRPr>
          </a:p>
          <a:p>
            <a:pPr indent="-158750" lvl="1" marL="742950" rtl="0" algn="l">
              <a:spcBef>
                <a:spcPts val="560"/>
              </a:spcBef>
              <a:spcAft>
                <a:spcPts val="0"/>
              </a:spcAft>
              <a:buClr>
                <a:srgbClr val="FFFFFF"/>
              </a:buClr>
              <a:buSzPts val="2500"/>
              <a:buChar char="–"/>
            </a:pPr>
            <a:r>
              <a:rPr lang="en" sz="2500">
                <a:solidFill>
                  <a:srgbClr val="FFFFFF"/>
                </a:solidFill>
                <a:latin typeface="Calibri"/>
                <a:ea typeface="Calibri"/>
                <a:cs typeface="Calibri"/>
                <a:sym typeface="Calibri"/>
              </a:rPr>
              <a:t>Just right books</a:t>
            </a:r>
            <a:endParaRPr sz="2900">
              <a:solidFill>
                <a:srgbClr val="FFFFFF"/>
              </a:solidFill>
              <a:latin typeface="Calibri"/>
              <a:ea typeface="Calibri"/>
              <a:cs typeface="Calibri"/>
              <a:sym typeface="Calibri"/>
            </a:endParaRPr>
          </a:p>
          <a:p>
            <a:pPr indent="-158750" lvl="1" marL="742950" rtl="0" algn="l">
              <a:spcBef>
                <a:spcPts val="560"/>
              </a:spcBef>
              <a:spcAft>
                <a:spcPts val="0"/>
              </a:spcAft>
              <a:buClr>
                <a:srgbClr val="FFFFFF"/>
              </a:buClr>
              <a:buSzPts val="2500"/>
              <a:buChar char="–"/>
            </a:pPr>
            <a:r>
              <a:rPr lang="en" sz="2500">
                <a:solidFill>
                  <a:srgbClr val="FFFFFF"/>
                </a:solidFill>
                <a:latin typeface="Calibri"/>
                <a:ea typeface="Calibri"/>
                <a:cs typeface="Calibri"/>
                <a:sym typeface="Calibri"/>
              </a:rPr>
              <a:t>Reading with fluency</a:t>
            </a:r>
            <a:endParaRPr sz="2900">
              <a:solidFill>
                <a:srgbClr val="FFFFFF"/>
              </a:solidFill>
              <a:latin typeface="Calibri"/>
              <a:ea typeface="Calibri"/>
              <a:cs typeface="Calibri"/>
              <a:sym typeface="Calibri"/>
            </a:endParaRPr>
          </a:p>
          <a:p>
            <a:pPr indent="-158750" lvl="1" marL="742950" rtl="0" algn="l">
              <a:spcBef>
                <a:spcPts val="560"/>
              </a:spcBef>
              <a:spcAft>
                <a:spcPts val="0"/>
              </a:spcAft>
              <a:buClr>
                <a:srgbClr val="FFFFFF"/>
              </a:buClr>
              <a:buSzPts val="2500"/>
              <a:buChar char="–"/>
            </a:pPr>
            <a:r>
              <a:rPr lang="en" sz="2500">
                <a:solidFill>
                  <a:srgbClr val="FFFFFF"/>
                </a:solidFill>
                <a:latin typeface="Calibri"/>
                <a:ea typeface="Calibri"/>
                <a:cs typeface="Calibri"/>
                <a:sym typeface="Calibri"/>
              </a:rPr>
              <a:t>Understanding parts of a story</a:t>
            </a:r>
            <a:endParaRPr sz="2900">
              <a:solidFill>
                <a:srgbClr val="FFFFFF"/>
              </a:solidFill>
              <a:latin typeface="Calibri"/>
              <a:ea typeface="Calibri"/>
              <a:cs typeface="Calibri"/>
              <a:sym typeface="Calibri"/>
            </a:endParaRPr>
          </a:p>
          <a:p>
            <a:pPr indent="-158750" lvl="1" marL="742950" rtl="0" algn="l">
              <a:spcBef>
                <a:spcPts val="560"/>
              </a:spcBef>
              <a:spcAft>
                <a:spcPts val="0"/>
              </a:spcAft>
              <a:buClr>
                <a:srgbClr val="FFFFFF"/>
              </a:buClr>
              <a:buSzPts val="2500"/>
              <a:buChar char="–"/>
            </a:pPr>
            <a:r>
              <a:rPr lang="en" sz="2500">
                <a:solidFill>
                  <a:srgbClr val="FFFFFF"/>
                </a:solidFill>
                <a:latin typeface="Calibri"/>
                <a:ea typeface="Calibri"/>
                <a:cs typeface="Calibri"/>
                <a:sym typeface="Calibri"/>
              </a:rPr>
              <a:t>Retelling</a:t>
            </a:r>
            <a:endParaRPr sz="2900">
              <a:solidFill>
                <a:srgbClr val="FFFFFF"/>
              </a:solidFill>
              <a:latin typeface="Calibri"/>
              <a:ea typeface="Calibri"/>
              <a:cs typeface="Calibri"/>
              <a:sym typeface="Calibri"/>
            </a:endParaRPr>
          </a:p>
          <a:p>
            <a:pPr indent="-158750" lvl="1" marL="742950" rtl="0" algn="l">
              <a:spcBef>
                <a:spcPts val="560"/>
              </a:spcBef>
              <a:spcAft>
                <a:spcPts val="0"/>
              </a:spcAft>
              <a:buClr>
                <a:srgbClr val="FFFFFF"/>
              </a:buClr>
              <a:buSzPts val="2500"/>
              <a:buChar char="–"/>
            </a:pPr>
            <a:r>
              <a:rPr lang="en" sz="2500">
                <a:solidFill>
                  <a:srgbClr val="FFFFFF"/>
                </a:solidFill>
                <a:latin typeface="Calibri"/>
                <a:ea typeface="Calibri"/>
                <a:cs typeface="Calibri"/>
                <a:sym typeface="Calibri"/>
              </a:rPr>
              <a:t>Fiction and nonfiction texts</a:t>
            </a:r>
            <a:endParaRPr sz="2900">
              <a:solidFill>
                <a:srgbClr val="FFFFFF"/>
              </a:solidFill>
              <a:latin typeface="Calibri"/>
              <a:ea typeface="Calibri"/>
              <a:cs typeface="Calibri"/>
              <a:sym typeface="Calibri"/>
            </a:endParaRPr>
          </a:p>
          <a:p>
            <a:pPr indent="0" lvl="0" marL="914400" rtl="0" algn="l">
              <a:spcBef>
                <a:spcPts val="560"/>
              </a:spcBef>
              <a:spcAft>
                <a:spcPts val="0"/>
              </a:spcAft>
              <a:buNone/>
            </a:pPr>
            <a:r>
              <a:t/>
            </a:r>
            <a:endParaRPr b="1" sz="1800">
              <a:solidFill>
                <a:schemeClr val="lt1"/>
              </a:solidFill>
              <a:latin typeface="Roboto"/>
              <a:ea typeface="Roboto"/>
              <a:cs typeface="Roboto"/>
              <a:sym typeface="Roboto"/>
            </a:endParaRPr>
          </a:p>
        </p:txBody>
      </p:sp>
      <p:sp>
        <p:nvSpPr>
          <p:cNvPr id="152" name="Google Shape;152;p23"/>
          <p:cNvSpPr txBox="1"/>
          <p:nvPr/>
        </p:nvSpPr>
        <p:spPr>
          <a:xfrm>
            <a:off x="4974100" y="1624425"/>
            <a:ext cx="3770100" cy="3273600"/>
          </a:xfrm>
          <a:prstGeom prst="rect">
            <a:avLst/>
          </a:prstGeom>
          <a:noFill/>
          <a:ln>
            <a:noFill/>
          </a:ln>
        </p:spPr>
        <p:txBody>
          <a:bodyPr anchorCtr="0" anchor="t" bIns="91425" lIns="91425" spcFirstLastPara="1" rIns="91425" wrap="square" tIns="91425">
            <a:noAutofit/>
          </a:bodyPr>
          <a:lstStyle/>
          <a:p>
            <a:pPr indent="-158750" lvl="1" marL="742950" rtl="0" algn="l">
              <a:spcBef>
                <a:spcPts val="560"/>
              </a:spcBef>
              <a:spcAft>
                <a:spcPts val="0"/>
              </a:spcAft>
              <a:buClr>
                <a:srgbClr val="FFFFFF"/>
              </a:buClr>
              <a:buSzPts val="2500"/>
              <a:buChar char="–"/>
            </a:pPr>
            <a:r>
              <a:rPr lang="en" sz="2500">
                <a:solidFill>
                  <a:srgbClr val="FFFFFF"/>
                </a:solidFill>
                <a:latin typeface="Calibri"/>
                <a:ea typeface="Calibri"/>
                <a:cs typeface="Calibri"/>
                <a:sym typeface="Calibri"/>
              </a:rPr>
              <a:t>Readers response</a:t>
            </a:r>
            <a:endParaRPr sz="2900">
              <a:solidFill>
                <a:srgbClr val="FFFFFF"/>
              </a:solidFill>
              <a:latin typeface="Calibri"/>
              <a:ea typeface="Calibri"/>
              <a:cs typeface="Calibri"/>
              <a:sym typeface="Calibri"/>
            </a:endParaRPr>
          </a:p>
          <a:p>
            <a:pPr indent="-158750" lvl="1" marL="742950" rtl="0" algn="l">
              <a:spcBef>
                <a:spcPts val="560"/>
              </a:spcBef>
              <a:spcAft>
                <a:spcPts val="0"/>
              </a:spcAft>
              <a:buClr>
                <a:srgbClr val="FFFFFF"/>
              </a:buClr>
              <a:buSzPts val="2500"/>
              <a:buChar char="–"/>
            </a:pPr>
            <a:r>
              <a:rPr lang="en" sz="2500">
                <a:solidFill>
                  <a:srgbClr val="FFFFFF"/>
                </a:solidFill>
                <a:latin typeface="Calibri"/>
                <a:ea typeface="Calibri"/>
                <a:cs typeface="Calibri"/>
                <a:sym typeface="Calibri"/>
              </a:rPr>
              <a:t>Understanding the author’s purpose</a:t>
            </a:r>
            <a:endParaRPr sz="2900">
              <a:solidFill>
                <a:srgbClr val="FFFFFF"/>
              </a:solidFill>
              <a:latin typeface="Calibri"/>
              <a:ea typeface="Calibri"/>
              <a:cs typeface="Calibri"/>
              <a:sym typeface="Calibri"/>
            </a:endParaRPr>
          </a:p>
          <a:p>
            <a:pPr indent="-158750" lvl="1" marL="742950" rtl="0" algn="l">
              <a:spcBef>
                <a:spcPts val="560"/>
              </a:spcBef>
              <a:spcAft>
                <a:spcPts val="0"/>
              </a:spcAft>
              <a:buClr>
                <a:srgbClr val="FFFFFF"/>
              </a:buClr>
              <a:buSzPts val="2500"/>
              <a:buChar char="–"/>
            </a:pPr>
            <a:r>
              <a:rPr lang="en" sz="2500">
                <a:solidFill>
                  <a:srgbClr val="FFFFFF"/>
                </a:solidFill>
                <a:latin typeface="Calibri"/>
                <a:ea typeface="Calibri"/>
                <a:cs typeface="Calibri"/>
                <a:sym typeface="Calibri"/>
              </a:rPr>
              <a:t>Guided reading groups</a:t>
            </a:r>
            <a:endParaRPr b="1" sz="1900">
              <a:solidFill>
                <a:srgbClr val="FFFFFF"/>
              </a:solidFill>
              <a:latin typeface="Roboto"/>
              <a:ea typeface="Roboto"/>
              <a:cs typeface="Roboto"/>
              <a:sym typeface="Roboto"/>
            </a:endParaRPr>
          </a:p>
          <a:p>
            <a:pPr indent="0" lvl="0" marL="0" rtl="0" algn="l">
              <a:spcBef>
                <a:spcPts val="0"/>
              </a:spcBef>
              <a:spcAft>
                <a:spcPts val="0"/>
              </a:spcAft>
              <a:buNone/>
            </a:pPr>
            <a:r>
              <a:t/>
            </a:r>
            <a:endParaRPr sz="1500">
              <a:solidFill>
                <a:srgbClr val="FFFFFF"/>
              </a:solidFill>
              <a:latin typeface="Roboto"/>
              <a:ea typeface="Roboto"/>
              <a:cs typeface="Roboto"/>
              <a:sym typeface="Roboto"/>
            </a:endParaRPr>
          </a:p>
        </p:txBody>
      </p:sp>
      <p:pic>
        <p:nvPicPr>
          <p:cNvPr id="153" name="Google Shape;153;p23"/>
          <p:cNvPicPr preferRelativeResize="0"/>
          <p:nvPr/>
        </p:nvPicPr>
        <p:blipFill>
          <a:blip r:embed="rId3">
            <a:alphaModFix/>
          </a:blip>
          <a:stretch>
            <a:fillRect/>
          </a:stretch>
        </p:blipFill>
        <p:spPr>
          <a:xfrm>
            <a:off x="9975" y="-23650"/>
            <a:ext cx="2781300" cy="1352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4"/>
          <p:cNvPicPr preferRelativeResize="0"/>
          <p:nvPr/>
        </p:nvPicPr>
        <p:blipFill>
          <a:blip r:embed="rId3">
            <a:alphaModFix/>
          </a:blip>
          <a:stretch>
            <a:fillRect/>
          </a:stretch>
        </p:blipFill>
        <p:spPr>
          <a:xfrm>
            <a:off x="152400" y="152400"/>
            <a:ext cx="7864229"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p:nvPr/>
        </p:nvSpPr>
        <p:spPr>
          <a:xfrm>
            <a:off x="9975" y="0"/>
            <a:ext cx="9144000" cy="1352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5"/>
          <p:cNvSpPr txBox="1"/>
          <p:nvPr/>
        </p:nvSpPr>
        <p:spPr>
          <a:xfrm>
            <a:off x="1786150" y="322175"/>
            <a:ext cx="71370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chemeClr val="accent1"/>
                </a:solidFill>
                <a:latin typeface="Roboto"/>
                <a:ea typeface="Roboto"/>
                <a:cs typeface="Roboto"/>
                <a:sym typeface="Roboto"/>
              </a:rPr>
              <a:t>     Word Study</a:t>
            </a:r>
            <a:r>
              <a:rPr b="1" lang="en" sz="3200">
                <a:solidFill>
                  <a:schemeClr val="accent1"/>
                </a:solidFill>
                <a:latin typeface="Roboto"/>
                <a:ea typeface="Roboto"/>
                <a:cs typeface="Roboto"/>
                <a:sym typeface="Roboto"/>
              </a:rPr>
              <a:t> - Units of Study</a:t>
            </a:r>
            <a:endParaRPr b="1" sz="2500">
              <a:solidFill>
                <a:schemeClr val="accent1"/>
              </a:solidFill>
              <a:latin typeface="Roboto"/>
              <a:ea typeface="Roboto"/>
              <a:cs typeface="Roboto"/>
              <a:sym typeface="Roboto"/>
            </a:endParaRPr>
          </a:p>
        </p:txBody>
      </p:sp>
      <p:sp>
        <p:nvSpPr>
          <p:cNvPr id="165" name="Google Shape;165;p25"/>
          <p:cNvSpPr txBox="1"/>
          <p:nvPr/>
        </p:nvSpPr>
        <p:spPr>
          <a:xfrm>
            <a:off x="203850" y="1328900"/>
            <a:ext cx="8499300" cy="3642300"/>
          </a:xfrm>
          <a:prstGeom prst="rect">
            <a:avLst/>
          </a:prstGeom>
          <a:noFill/>
          <a:ln>
            <a:noFill/>
          </a:ln>
        </p:spPr>
        <p:txBody>
          <a:bodyPr anchorCtr="0" anchor="t" bIns="91425" lIns="91425" spcFirstLastPara="1" rIns="91425" wrap="square" tIns="91425">
            <a:noAutofit/>
          </a:bodyPr>
          <a:lstStyle/>
          <a:p>
            <a:pPr indent="-171450" lvl="0" marL="342900" rtl="0" algn="l">
              <a:spcBef>
                <a:spcPts val="640"/>
              </a:spcBef>
              <a:spcAft>
                <a:spcPts val="0"/>
              </a:spcAft>
              <a:buClr>
                <a:srgbClr val="FFFFFF"/>
              </a:buClr>
              <a:buSzPts val="2700"/>
              <a:buChar char="•"/>
            </a:pPr>
            <a:r>
              <a:rPr b="1" lang="en" sz="2700" u="sng">
                <a:solidFill>
                  <a:srgbClr val="FFFFFF"/>
                </a:solidFill>
                <a:latin typeface="Calibri"/>
                <a:ea typeface="Calibri"/>
                <a:cs typeface="Calibri"/>
                <a:sym typeface="Calibri"/>
              </a:rPr>
              <a:t>Word Study</a:t>
            </a:r>
            <a:r>
              <a:rPr lang="en" sz="2700">
                <a:solidFill>
                  <a:srgbClr val="FFFFFF"/>
                </a:solidFill>
                <a:latin typeface="Calibri"/>
                <a:ea typeface="Calibri"/>
                <a:cs typeface="Calibri"/>
                <a:sym typeface="Calibri"/>
              </a:rPr>
              <a:t> (Phonics, spelling, grammar, vocabulary)</a:t>
            </a:r>
            <a:endParaRPr sz="3500">
              <a:solidFill>
                <a:srgbClr val="FFFFFF"/>
              </a:solidFill>
              <a:latin typeface="Calibri"/>
              <a:ea typeface="Calibri"/>
              <a:cs typeface="Calibri"/>
              <a:sym typeface="Calibri"/>
            </a:endParaRPr>
          </a:p>
          <a:p>
            <a:pPr indent="-171450" lvl="1" marL="742950" rtl="0" algn="l">
              <a:spcBef>
                <a:spcPts val="560"/>
              </a:spcBef>
              <a:spcAft>
                <a:spcPts val="0"/>
              </a:spcAft>
              <a:buClr>
                <a:srgbClr val="FFFFFF"/>
              </a:buClr>
              <a:buSzPts val="2700"/>
              <a:buChar char="–"/>
            </a:pPr>
            <a:r>
              <a:rPr lang="en" sz="2700">
                <a:solidFill>
                  <a:srgbClr val="FFFFFF"/>
                </a:solidFill>
                <a:latin typeface="Calibri"/>
                <a:ea typeface="Calibri"/>
                <a:cs typeface="Calibri"/>
                <a:sym typeface="Calibri"/>
              </a:rPr>
              <a:t>How words are formed</a:t>
            </a:r>
            <a:endParaRPr sz="3100">
              <a:solidFill>
                <a:srgbClr val="FFFFFF"/>
              </a:solidFill>
              <a:latin typeface="Calibri"/>
              <a:ea typeface="Calibri"/>
              <a:cs typeface="Calibri"/>
              <a:sym typeface="Calibri"/>
            </a:endParaRPr>
          </a:p>
          <a:p>
            <a:pPr indent="-171450" lvl="1" marL="742950" rtl="0" algn="l">
              <a:spcBef>
                <a:spcPts val="560"/>
              </a:spcBef>
              <a:spcAft>
                <a:spcPts val="0"/>
              </a:spcAft>
              <a:buClr>
                <a:srgbClr val="FFFFFF"/>
              </a:buClr>
              <a:buSzPts val="2700"/>
              <a:buChar char="–"/>
            </a:pPr>
            <a:r>
              <a:rPr lang="en" sz="2700">
                <a:solidFill>
                  <a:srgbClr val="FFFFFF"/>
                </a:solidFill>
                <a:latin typeface="Calibri"/>
                <a:ea typeface="Calibri"/>
                <a:cs typeface="Calibri"/>
                <a:sym typeface="Calibri"/>
              </a:rPr>
              <a:t>Patterns</a:t>
            </a:r>
            <a:endParaRPr sz="3100">
              <a:solidFill>
                <a:srgbClr val="FFFFFF"/>
              </a:solidFill>
              <a:latin typeface="Calibri"/>
              <a:ea typeface="Calibri"/>
              <a:cs typeface="Calibri"/>
              <a:sym typeface="Calibri"/>
            </a:endParaRPr>
          </a:p>
          <a:p>
            <a:pPr indent="-171450" lvl="1" marL="742950" rtl="0" algn="l">
              <a:spcBef>
                <a:spcPts val="560"/>
              </a:spcBef>
              <a:spcAft>
                <a:spcPts val="0"/>
              </a:spcAft>
              <a:buClr>
                <a:srgbClr val="FFFFFF"/>
              </a:buClr>
              <a:buSzPts val="2700"/>
              <a:buChar char="–"/>
            </a:pPr>
            <a:r>
              <a:rPr lang="en" sz="2700">
                <a:solidFill>
                  <a:srgbClr val="FFFFFF"/>
                </a:solidFill>
                <a:latin typeface="Calibri"/>
                <a:ea typeface="Calibri"/>
                <a:cs typeface="Calibri"/>
                <a:sym typeface="Calibri"/>
              </a:rPr>
              <a:t>Rules</a:t>
            </a:r>
            <a:endParaRPr sz="3100">
              <a:solidFill>
                <a:srgbClr val="FFFFFF"/>
              </a:solidFill>
              <a:latin typeface="Calibri"/>
              <a:ea typeface="Calibri"/>
              <a:cs typeface="Calibri"/>
              <a:sym typeface="Calibri"/>
            </a:endParaRPr>
          </a:p>
          <a:p>
            <a:pPr indent="-171450" lvl="1" marL="742950" rtl="0" algn="l">
              <a:spcBef>
                <a:spcPts val="560"/>
              </a:spcBef>
              <a:spcAft>
                <a:spcPts val="0"/>
              </a:spcAft>
              <a:buClr>
                <a:srgbClr val="FFFFFF"/>
              </a:buClr>
              <a:buSzPts val="2700"/>
              <a:buChar char="–"/>
            </a:pPr>
            <a:r>
              <a:rPr lang="en" sz="2700">
                <a:solidFill>
                  <a:srgbClr val="FFFFFF"/>
                </a:solidFill>
                <a:latin typeface="Calibri"/>
                <a:ea typeface="Calibri"/>
                <a:cs typeface="Calibri"/>
                <a:sym typeface="Calibri"/>
              </a:rPr>
              <a:t>Fundations</a:t>
            </a:r>
            <a:endParaRPr sz="2700">
              <a:solidFill>
                <a:srgbClr val="FFFFFF"/>
              </a:solidFill>
              <a:latin typeface="Calibri"/>
              <a:ea typeface="Calibri"/>
              <a:cs typeface="Calibri"/>
              <a:sym typeface="Calibri"/>
            </a:endParaRPr>
          </a:p>
          <a:p>
            <a:pPr indent="-171450" lvl="1" marL="742950" rtl="0" algn="l">
              <a:spcBef>
                <a:spcPts val="560"/>
              </a:spcBef>
              <a:spcAft>
                <a:spcPts val="0"/>
              </a:spcAft>
              <a:buClr>
                <a:srgbClr val="FFFFFF"/>
              </a:buClr>
              <a:buSzPts val="2700"/>
              <a:buChar char="–"/>
            </a:pPr>
            <a:r>
              <a:rPr lang="en" sz="2700">
                <a:solidFill>
                  <a:srgbClr val="FFFFFF"/>
                </a:solidFill>
                <a:latin typeface="Calibri"/>
                <a:ea typeface="Calibri"/>
                <a:cs typeface="Calibri"/>
                <a:sym typeface="Calibri"/>
              </a:rPr>
              <a:t>Sadlier workbook</a:t>
            </a:r>
            <a:endParaRPr sz="3100">
              <a:solidFill>
                <a:srgbClr val="FFFFFF"/>
              </a:solidFill>
              <a:latin typeface="Calibri"/>
              <a:ea typeface="Calibri"/>
              <a:cs typeface="Calibri"/>
              <a:sym typeface="Calibri"/>
            </a:endParaRPr>
          </a:p>
          <a:p>
            <a:pPr indent="-171450" lvl="1" marL="742950" rtl="0" algn="l">
              <a:spcBef>
                <a:spcPts val="560"/>
              </a:spcBef>
              <a:spcAft>
                <a:spcPts val="0"/>
              </a:spcAft>
              <a:buClr>
                <a:srgbClr val="FFFFFF"/>
              </a:buClr>
              <a:buSzPts val="2700"/>
              <a:buChar char="–"/>
            </a:pPr>
            <a:r>
              <a:rPr lang="en" sz="2700">
                <a:solidFill>
                  <a:srgbClr val="FFFFFF"/>
                </a:solidFill>
                <a:latin typeface="Calibri"/>
                <a:ea typeface="Calibri"/>
                <a:cs typeface="Calibri"/>
                <a:sym typeface="Calibri"/>
              </a:rPr>
              <a:t>G.U.M workbook  - Grammar, Usage, and Mechanics</a:t>
            </a:r>
            <a:endParaRPr sz="3100">
              <a:solidFill>
                <a:srgbClr val="FFFFFF"/>
              </a:solidFill>
              <a:latin typeface="Calibri"/>
              <a:ea typeface="Calibri"/>
              <a:cs typeface="Calibri"/>
              <a:sym typeface="Calibri"/>
            </a:endParaRPr>
          </a:p>
        </p:txBody>
      </p:sp>
      <p:pic>
        <p:nvPicPr>
          <p:cNvPr id="166" name="Google Shape;166;p25"/>
          <p:cNvPicPr preferRelativeResize="0"/>
          <p:nvPr/>
        </p:nvPicPr>
        <p:blipFill>
          <a:blip r:embed="rId3">
            <a:alphaModFix/>
          </a:blip>
          <a:stretch>
            <a:fillRect/>
          </a:stretch>
        </p:blipFill>
        <p:spPr>
          <a:xfrm>
            <a:off x="9975" y="-23650"/>
            <a:ext cx="2781300" cy="1352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p:nvPr/>
        </p:nvSpPr>
        <p:spPr>
          <a:xfrm>
            <a:off x="0" y="-284800"/>
            <a:ext cx="9144000" cy="1481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txBox="1"/>
          <p:nvPr/>
        </p:nvSpPr>
        <p:spPr>
          <a:xfrm>
            <a:off x="1786150" y="322175"/>
            <a:ext cx="71370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chemeClr val="accent1"/>
                </a:solidFill>
                <a:latin typeface="Roboto"/>
                <a:ea typeface="Roboto"/>
                <a:cs typeface="Roboto"/>
                <a:sym typeface="Roboto"/>
              </a:rPr>
              <a:t>Writing -</a:t>
            </a:r>
            <a:r>
              <a:rPr b="1" lang="en" sz="3300">
                <a:solidFill>
                  <a:schemeClr val="accent1"/>
                </a:solidFill>
                <a:latin typeface="Roboto"/>
                <a:ea typeface="Roboto"/>
                <a:cs typeface="Roboto"/>
                <a:sym typeface="Roboto"/>
              </a:rPr>
              <a:t> Units of Study</a:t>
            </a:r>
            <a:endParaRPr b="1" sz="2600">
              <a:solidFill>
                <a:schemeClr val="accent1"/>
              </a:solidFill>
              <a:latin typeface="Roboto"/>
              <a:ea typeface="Roboto"/>
              <a:cs typeface="Roboto"/>
              <a:sym typeface="Roboto"/>
            </a:endParaRPr>
          </a:p>
        </p:txBody>
      </p:sp>
      <p:sp>
        <p:nvSpPr>
          <p:cNvPr id="173" name="Google Shape;173;p26"/>
          <p:cNvSpPr txBox="1"/>
          <p:nvPr/>
        </p:nvSpPr>
        <p:spPr>
          <a:xfrm>
            <a:off x="127400" y="1196600"/>
            <a:ext cx="8499300" cy="3845400"/>
          </a:xfrm>
          <a:prstGeom prst="rect">
            <a:avLst/>
          </a:prstGeom>
          <a:noFill/>
          <a:ln>
            <a:noFill/>
          </a:ln>
        </p:spPr>
        <p:txBody>
          <a:bodyPr anchorCtr="0" anchor="t" bIns="91425" lIns="91425" spcFirstLastPara="1" rIns="91425" wrap="square" tIns="91425">
            <a:noAutofit/>
          </a:bodyPr>
          <a:lstStyle/>
          <a:p>
            <a:pPr indent="-165100" lvl="0" marL="342900" rtl="0" algn="l">
              <a:spcBef>
                <a:spcPts val="640"/>
              </a:spcBef>
              <a:spcAft>
                <a:spcPts val="0"/>
              </a:spcAft>
              <a:buClr>
                <a:srgbClr val="FFFFFF"/>
              </a:buClr>
              <a:buSzPts val="2600"/>
              <a:buChar char="•"/>
            </a:pPr>
            <a:r>
              <a:rPr b="1" lang="en" sz="2600" u="sng">
                <a:solidFill>
                  <a:srgbClr val="FFFFFF"/>
                </a:solidFill>
                <a:latin typeface="Calibri"/>
                <a:ea typeface="Calibri"/>
                <a:cs typeface="Calibri"/>
                <a:sym typeface="Calibri"/>
              </a:rPr>
              <a:t>Writing Workshop</a:t>
            </a:r>
            <a:endParaRPr b="1" sz="2600">
              <a:solidFill>
                <a:srgbClr val="FFFFFF"/>
              </a:solidFill>
              <a:latin typeface="Calibri"/>
              <a:ea typeface="Calibri"/>
              <a:cs typeface="Calibri"/>
              <a:sym typeface="Calibri"/>
            </a:endParaRPr>
          </a:p>
          <a:p>
            <a:pPr indent="-165100" lvl="1" marL="742950" rtl="0" algn="l">
              <a:spcBef>
                <a:spcPts val="560"/>
              </a:spcBef>
              <a:spcAft>
                <a:spcPts val="0"/>
              </a:spcAft>
              <a:buClr>
                <a:srgbClr val="FFFFFF"/>
              </a:buClr>
              <a:buSzPts val="2600"/>
              <a:buChar char="–"/>
            </a:pPr>
            <a:r>
              <a:rPr lang="en" sz="2600">
                <a:solidFill>
                  <a:srgbClr val="FFFFFF"/>
                </a:solidFill>
                <a:latin typeface="Calibri"/>
                <a:ea typeface="Calibri"/>
                <a:cs typeface="Calibri"/>
                <a:sym typeface="Calibri"/>
              </a:rPr>
              <a:t>Sustained writing on one topic</a:t>
            </a:r>
            <a:endParaRPr sz="3000">
              <a:solidFill>
                <a:srgbClr val="FFFFFF"/>
              </a:solidFill>
              <a:latin typeface="Calibri"/>
              <a:ea typeface="Calibri"/>
              <a:cs typeface="Calibri"/>
              <a:sym typeface="Calibri"/>
            </a:endParaRPr>
          </a:p>
          <a:p>
            <a:pPr indent="-165100" lvl="1" marL="742950" rtl="0" algn="l">
              <a:spcBef>
                <a:spcPts val="560"/>
              </a:spcBef>
              <a:spcAft>
                <a:spcPts val="0"/>
              </a:spcAft>
              <a:buClr>
                <a:srgbClr val="FFFFFF"/>
              </a:buClr>
              <a:buSzPts val="2600"/>
              <a:buChar char="–"/>
            </a:pPr>
            <a:r>
              <a:rPr lang="en" sz="2600">
                <a:solidFill>
                  <a:srgbClr val="FFFFFF"/>
                </a:solidFill>
                <a:latin typeface="Calibri"/>
                <a:ea typeface="Calibri"/>
                <a:cs typeface="Calibri"/>
                <a:sym typeface="Calibri"/>
              </a:rPr>
              <a:t>Using grade appropriate grammar</a:t>
            </a:r>
            <a:endParaRPr sz="3000">
              <a:solidFill>
                <a:srgbClr val="FFFFFF"/>
              </a:solidFill>
              <a:latin typeface="Calibri"/>
              <a:ea typeface="Calibri"/>
              <a:cs typeface="Calibri"/>
              <a:sym typeface="Calibri"/>
            </a:endParaRPr>
          </a:p>
          <a:p>
            <a:pPr indent="-165100" lvl="1" marL="742950" rtl="0" algn="l">
              <a:spcBef>
                <a:spcPts val="560"/>
              </a:spcBef>
              <a:spcAft>
                <a:spcPts val="0"/>
              </a:spcAft>
              <a:buClr>
                <a:srgbClr val="FFFFFF"/>
              </a:buClr>
              <a:buSzPts val="2600"/>
              <a:buChar char="–"/>
            </a:pPr>
            <a:r>
              <a:rPr lang="en" sz="2600">
                <a:solidFill>
                  <a:srgbClr val="FFFFFF"/>
                </a:solidFill>
                <a:latin typeface="Calibri"/>
                <a:ea typeface="Calibri"/>
                <a:cs typeface="Calibri"/>
                <a:sym typeface="Calibri"/>
              </a:rPr>
              <a:t>Using developmental spelling</a:t>
            </a:r>
            <a:endParaRPr sz="3000">
              <a:solidFill>
                <a:srgbClr val="FFFFFF"/>
              </a:solidFill>
              <a:latin typeface="Calibri"/>
              <a:ea typeface="Calibri"/>
              <a:cs typeface="Calibri"/>
              <a:sym typeface="Calibri"/>
            </a:endParaRPr>
          </a:p>
          <a:p>
            <a:pPr indent="-165100" lvl="1" marL="742950" rtl="0" algn="l">
              <a:spcBef>
                <a:spcPts val="560"/>
              </a:spcBef>
              <a:spcAft>
                <a:spcPts val="0"/>
              </a:spcAft>
              <a:buClr>
                <a:srgbClr val="FFFFFF"/>
              </a:buClr>
              <a:buSzPts val="2600"/>
              <a:buChar char="–"/>
            </a:pPr>
            <a:r>
              <a:rPr lang="en" sz="2600">
                <a:solidFill>
                  <a:srgbClr val="FFFFFF"/>
                </a:solidFill>
                <a:latin typeface="Calibri"/>
                <a:ea typeface="Calibri"/>
                <a:cs typeface="Calibri"/>
                <a:sym typeface="Calibri"/>
              </a:rPr>
              <a:t>Looking to authors as mentors</a:t>
            </a:r>
            <a:endParaRPr sz="3000">
              <a:solidFill>
                <a:srgbClr val="FFFFFF"/>
              </a:solidFill>
              <a:latin typeface="Calibri"/>
              <a:ea typeface="Calibri"/>
              <a:cs typeface="Calibri"/>
              <a:sym typeface="Calibri"/>
            </a:endParaRPr>
          </a:p>
          <a:p>
            <a:pPr indent="-165100" lvl="1" marL="742950" rtl="0" algn="l">
              <a:spcBef>
                <a:spcPts val="560"/>
              </a:spcBef>
              <a:spcAft>
                <a:spcPts val="0"/>
              </a:spcAft>
              <a:buClr>
                <a:srgbClr val="FFFFFF"/>
              </a:buClr>
              <a:buSzPts val="2600"/>
              <a:buChar char="–"/>
            </a:pPr>
            <a:r>
              <a:rPr lang="en" sz="2600">
                <a:solidFill>
                  <a:srgbClr val="FFFFFF"/>
                </a:solidFill>
                <a:latin typeface="Calibri"/>
                <a:ea typeface="Calibri"/>
                <a:cs typeface="Calibri"/>
                <a:sym typeface="Calibri"/>
              </a:rPr>
              <a:t>Editing/revising his/her work</a:t>
            </a:r>
            <a:endParaRPr sz="3000">
              <a:solidFill>
                <a:srgbClr val="FFFFFF"/>
              </a:solidFill>
              <a:latin typeface="Calibri"/>
              <a:ea typeface="Calibri"/>
              <a:cs typeface="Calibri"/>
              <a:sym typeface="Calibri"/>
            </a:endParaRPr>
          </a:p>
          <a:p>
            <a:pPr indent="-165100" lvl="1" marL="742950" rtl="0" algn="l">
              <a:spcBef>
                <a:spcPts val="560"/>
              </a:spcBef>
              <a:spcAft>
                <a:spcPts val="0"/>
              </a:spcAft>
              <a:buClr>
                <a:srgbClr val="FFFFFF"/>
              </a:buClr>
              <a:buSzPts val="2600"/>
              <a:buChar char="–"/>
            </a:pPr>
            <a:r>
              <a:rPr lang="en" sz="2600">
                <a:solidFill>
                  <a:srgbClr val="FFFFFF"/>
                </a:solidFill>
                <a:latin typeface="Calibri"/>
                <a:ea typeface="Calibri"/>
                <a:cs typeface="Calibri"/>
                <a:sym typeface="Calibri"/>
              </a:rPr>
              <a:t>Including his/her own voice</a:t>
            </a:r>
            <a:endParaRPr sz="3000">
              <a:solidFill>
                <a:srgbClr val="FFFFFF"/>
              </a:solidFill>
              <a:latin typeface="Calibri"/>
              <a:ea typeface="Calibri"/>
              <a:cs typeface="Calibri"/>
              <a:sym typeface="Calibri"/>
            </a:endParaRPr>
          </a:p>
          <a:p>
            <a:pPr indent="-165100" lvl="1" marL="742950" rtl="0" algn="l">
              <a:spcBef>
                <a:spcPts val="560"/>
              </a:spcBef>
              <a:spcAft>
                <a:spcPts val="0"/>
              </a:spcAft>
              <a:buClr>
                <a:srgbClr val="FFFFFF"/>
              </a:buClr>
              <a:buSzPts val="2600"/>
              <a:buChar char="–"/>
            </a:pPr>
            <a:r>
              <a:rPr lang="en" sz="2600">
                <a:solidFill>
                  <a:srgbClr val="FFFFFF"/>
                </a:solidFill>
                <a:latin typeface="Calibri"/>
                <a:ea typeface="Calibri"/>
                <a:cs typeface="Calibri"/>
                <a:sym typeface="Calibri"/>
              </a:rPr>
              <a:t>Being creative</a:t>
            </a:r>
            <a:endParaRPr sz="3000">
              <a:solidFill>
                <a:srgbClr val="FFFFFF"/>
              </a:solidFill>
              <a:latin typeface="Calibri"/>
              <a:ea typeface="Calibri"/>
              <a:cs typeface="Calibri"/>
              <a:sym typeface="Calibri"/>
            </a:endParaRPr>
          </a:p>
        </p:txBody>
      </p:sp>
      <p:pic>
        <p:nvPicPr>
          <p:cNvPr id="174" name="Google Shape;174;p26"/>
          <p:cNvPicPr preferRelativeResize="0"/>
          <p:nvPr/>
        </p:nvPicPr>
        <p:blipFill>
          <a:blip r:embed="rId3">
            <a:alphaModFix/>
          </a:blip>
          <a:stretch>
            <a:fillRect/>
          </a:stretch>
        </p:blipFill>
        <p:spPr>
          <a:xfrm>
            <a:off x="0" y="-23650"/>
            <a:ext cx="2509213" cy="1220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p:nvPr/>
        </p:nvSpPr>
        <p:spPr>
          <a:xfrm>
            <a:off x="9975" y="0"/>
            <a:ext cx="9144000" cy="1274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txBox="1"/>
          <p:nvPr/>
        </p:nvSpPr>
        <p:spPr>
          <a:xfrm>
            <a:off x="1786150" y="322175"/>
            <a:ext cx="7137000" cy="6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chemeClr val="accent1"/>
                </a:solidFill>
                <a:latin typeface="Roboto"/>
                <a:ea typeface="Roboto"/>
                <a:cs typeface="Roboto"/>
                <a:sym typeface="Roboto"/>
              </a:rPr>
              <a:t>Math</a:t>
            </a:r>
            <a:r>
              <a:rPr b="1" lang="en" sz="3300">
                <a:solidFill>
                  <a:schemeClr val="accent1"/>
                </a:solidFill>
                <a:latin typeface="Roboto"/>
                <a:ea typeface="Roboto"/>
                <a:cs typeface="Roboto"/>
                <a:sym typeface="Roboto"/>
              </a:rPr>
              <a:t> - Units of Study</a:t>
            </a:r>
            <a:endParaRPr b="1" sz="2600">
              <a:solidFill>
                <a:schemeClr val="accent1"/>
              </a:solidFill>
              <a:latin typeface="Roboto"/>
              <a:ea typeface="Roboto"/>
              <a:cs typeface="Roboto"/>
              <a:sym typeface="Roboto"/>
            </a:endParaRPr>
          </a:p>
        </p:txBody>
      </p:sp>
      <p:sp>
        <p:nvSpPr>
          <p:cNvPr id="181" name="Google Shape;181;p27"/>
          <p:cNvSpPr txBox="1"/>
          <p:nvPr/>
        </p:nvSpPr>
        <p:spPr>
          <a:xfrm>
            <a:off x="100575" y="1389500"/>
            <a:ext cx="4549800" cy="3672900"/>
          </a:xfrm>
          <a:prstGeom prst="rect">
            <a:avLst/>
          </a:prstGeom>
          <a:noFill/>
          <a:ln>
            <a:noFill/>
          </a:ln>
        </p:spPr>
        <p:txBody>
          <a:bodyPr anchorCtr="0" anchor="t" bIns="91425" lIns="91425" spcFirstLastPara="1" rIns="91425" wrap="square" tIns="91425">
            <a:noAutofit/>
          </a:bodyPr>
          <a:lstStyle/>
          <a:p>
            <a:pPr indent="-190500" lvl="0" marL="342900" rtl="0" algn="l">
              <a:spcBef>
                <a:spcPts val="0"/>
              </a:spcBef>
              <a:spcAft>
                <a:spcPts val="0"/>
              </a:spcAft>
              <a:buClr>
                <a:srgbClr val="FFFFFF"/>
              </a:buClr>
              <a:buSzPts val="2800"/>
              <a:buChar char="•"/>
            </a:pPr>
            <a:r>
              <a:rPr b="1" lang="en" sz="2800" u="sng">
                <a:solidFill>
                  <a:srgbClr val="FFFFFF"/>
                </a:solidFill>
                <a:latin typeface="Calibri"/>
                <a:ea typeface="Calibri"/>
                <a:cs typeface="Calibri"/>
                <a:sym typeface="Calibri"/>
              </a:rPr>
              <a:t>Everyday Math</a:t>
            </a:r>
            <a:endParaRPr b="1" sz="2800">
              <a:solidFill>
                <a:srgbClr val="FFFFFF"/>
              </a:solidFill>
              <a:latin typeface="Calibri"/>
              <a:ea typeface="Calibri"/>
              <a:cs typeface="Calibri"/>
              <a:sym typeface="Calibri"/>
            </a:endParaRPr>
          </a:p>
          <a:p>
            <a:pPr indent="-146050" lvl="1" marL="742950" rtl="0" algn="l">
              <a:spcBef>
                <a:spcPts val="560"/>
              </a:spcBef>
              <a:spcAft>
                <a:spcPts val="0"/>
              </a:spcAft>
              <a:buClr>
                <a:srgbClr val="FFFFFF"/>
              </a:buClr>
              <a:buSzPts val="2300"/>
              <a:buChar char="–"/>
            </a:pPr>
            <a:r>
              <a:rPr lang="en" sz="2300">
                <a:solidFill>
                  <a:srgbClr val="FFFFFF"/>
                </a:solidFill>
                <a:latin typeface="Calibri"/>
                <a:ea typeface="Calibri"/>
                <a:cs typeface="Calibri"/>
                <a:sym typeface="Calibri"/>
              </a:rPr>
              <a:t>Online component</a:t>
            </a:r>
            <a:endParaRPr sz="3100">
              <a:solidFill>
                <a:srgbClr val="FFFFFF"/>
              </a:solidFill>
              <a:latin typeface="Calibri"/>
              <a:ea typeface="Calibri"/>
              <a:cs typeface="Calibri"/>
              <a:sym typeface="Calibri"/>
            </a:endParaRPr>
          </a:p>
          <a:p>
            <a:pPr indent="-146050" lvl="1" marL="742950" rtl="0" algn="l">
              <a:spcBef>
                <a:spcPts val="560"/>
              </a:spcBef>
              <a:spcAft>
                <a:spcPts val="0"/>
              </a:spcAft>
              <a:buClr>
                <a:srgbClr val="FFFFFF"/>
              </a:buClr>
              <a:buSzPts val="2300"/>
              <a:buChar char="–"/>
            </a:pPr>
            <a:r>
              <a:rPr lang="en" sz="2300">
                <a:solidFill>
                  <a:srgbClr val="FFFFFF"/>
                </a:solidFill>
                <a:latin typeface="Calibri"/>
                <a:ea typeface="Calibri"/>
                <a:cs typeface="Calibri"/>
                <a:sym typeface="Calibri"/>
              </a:rPr>
              <a:t>Addition and Subtraction facts</a:t>
            </a:r>
            <a:endParaRPr sz="3100">
              <a:solidFill>
                <a:srgbClr val="FFFFFF"/>
              </a:solidFill>
              <a:latin typeface="Calibri"/>
              <a:ea typeface="Calibri"/>
              <a:cs typeface="Calibri"/>
              <a:sym typeface="Calibri"/>
            </a:endParaRPr>
          </a:p>
          <a:p>
            <a:pPr indent="-146050" lvl="1" marL="742950" rtl="0" algn="l">
              <a:spcBef>
                <a:spcPts val="560"/>
              </a:spcBef>
              <a:spcAft>
                <a:spcPts val="0"/>
              </a:spcAft>
              <a:buClr>
                <a:srgbClr val="FFFFFF"/>
              </a:buClr>
              <a:buSzPts val="2300"/>
              <a:buChar char="–"/>
            </a:pPr>
            <a:r>
              <a:rPr lang="en" sz="2300">
                <a:solidFill>
                  <a:srgbClr val="FFFFFF"/>
                </a:solidFill>
                <a:latin typeface="Calibri"/>
                <a:ea typeface="Calibri"/>
                <a:cs typeface="Calibri"/>
                <a:sym typeface="Calibri"/>
              </a:rPr>
              <a:t>2 Digit Addition</a:t>
            </a:r>
            <a:endParaRPr sz="3100">
              <a:solidFill>
                <a:srgbClr val="FFFFFF"/>
              </a:solidFill>
              <a:latin typeface="Calibri"/>
              <a:ea typeface="Calibri"/>
              <a:cs typeface="Calibri"/>
              <a:sym typeface="Calibri"/>
            </a:endParaRPr>
          </a:p>
          <a:p>
            <a:pPr indent="-146050" lvl="1" marL="742950" rtl="0" algn="l">
              <a:spcBef>
                <a:spcPts val="560"/>
              </a:spcBef>
              <a:spcAft>
                <a:spcPts val="0"/>
              </a:spcAft>
              <a:buClr>
                <a:srgbClr val="FFFFFF"/>
              </a:buClr>
              <a:buSzPts val="2300"/>
              <a:buChar char="–"/>
            </a:pPr>
            <a:r>
              <a:rPr lang="en" sz="2300">
                <a:solidFill>
                  <a:srgbClr val="FFFFFF"/>
                </a:solidFill>
                <a:latin typeface="Calibri"/>
                <a:ea typeface="Calibri"/>
                <a:cs typeface="Calibri"/>
                <a:sym typeface="Calibri"/>
              </a:rPr>
              <a:t>2 Digit Subtraction</a:t>
            </a:r>
            <a:endParaRPr sz="3100">
              <a:solidFill>
                <a:srgbClr val="FFFFFF"/>
              </a:solidFill>
              <a:latin typeface="Calibri"/>
              <a:ea typeface="Calibri"/>
              <a:cs typeface="Calibri"/>
              <a:sym typeface="Calibri"/>
            </a:endParaRPr>
          </a:p>
          <a:p>
            <a:pPr indent="-146050" lvl="1" marL="742950" rtl="0" algn="l">
              <a:spcBef>
                <a:spcPts val="560"/>
              </a:spcBef>
              <a:spcAft>
                <a:spcPts val="0"/>
              </a:spcAft>
              <a:buClr>
                <a:srgbClr val="FFFFFF"/>
              </a:buClr>
              <a:buSzPts val="2300"/>
              <a:buChar char="–"/>
            </a:pPr>
            <a:r>
              <a:rPr lang="en" sz="2300">
                <a:solidFill>
                  <a:srgbClr val="FFFFFF"/>
                </a:solidFill>
                <a:latin typeface="Calibri"/>
                <a:ea typeface="Calibri"/>
                <a:cs typeface="Calibri"/>
                <a:sym typeface="Calibri"/>
              </a:rPr>
              <a:t>Counting Coins and Dollars</a:t>
            </a:r>
            <a:endParaRPr sz="3100">
              <a:solidFill>
                <a:srgbClr val="FFFFFF"/>
              </a:solidFill>
              <a:latin typeface="Calibri"/>
              <a:ea typeface="Calibri"/>
              <a:cs typeface="Calibri"/>
              <a:sym typeface="Calibri"/>
            </a:endParaRPr>
          </a:p>
          <a:p>
            <a:pPr indent="-146050" lvl="1" marL="742950" rtl="0" algn="l">
              <a:spcBef>
                <a:spcPts val="560"/>
              </a:spcBef>
              <a:spcAft>
                <a:spcPts val="0"/>
              </a:spcAft>
              <a:buClr>
                <a:srgbClr val="FFFFFF"/>
              </a:buClr>
              <a:buSzPts val="2300"/>
              <a:buChar char="–"/>
            </a:pPr>
            <a:r>
              <a:rPr lang="en" sz="2300">
                <a:solidFill>
                  <a:srgbClr val="FFFFFF"/>
                </a:solidFill>
                <a:latin typeface="Calibri"/>
                <a:ea typeface="Calibri"/>
                <a:cs typeface="Calibri"/>
                <a:sym typeface="Calibri"/>
              </a:rPr>
              <a:t>Making Change</a:t>
            </a:r>
            <a:endParaRPr sz="3100">
              <a:solidFill>
                <a:srgbClr val="FFFFFF"/>
              </a:solidFill>
              <a:latin typeface="Calibri"/>
              <a:ea typeface="Calibri"/>
              <a:cs typeface="Calibri"/>
              <a:sym typeface="Calibri"/>
            </a:endParaRPr>
          </a:p>
          <a:p>
            <a:pPr indent="-146050" lvl="1" marL="742950" rtl="0" algn="l">
              <a:spcBef>
                <a:spcPts val="560"/>
              </a:spcBef>
              <a:spcAft>
                <a:spcPts val="0"/>
              </a:spcAft>
              <a:buClr>
                <a:srgbClr val="FFFFFF"/>
              </a:buClr>
              <a:buSzPts val="2300"/>
              <a:buChar char="–"/>
            </a:pPr>
            <a:r>
              <a:rPr lang="en" sz="2300">
                <a:solidFill>
                  <a:srgbClr val="FFFFFF"/>
                </a:solidFill>
                <a:latin typeface="Calibri"/>
                <a:ea typeface="Calibri"/>
                <a:cs typeface="Calibri"/>
                <a:sym typeface="Calibri"/>
              </a:rPr>
              <a:t>Arrays		</a:t>
            </a:r>
            <a:endParaRPr sz="2300">
              <a:solidFill>
                <a:srgbClr val="FFFFFF"/>
              </a:solidFill>
              <a:latin typeface="Calibri"/>
              <a:ea typeface="Calibri"/>
              <a:cs typeface="Calibri"/>
              <a:sym typeface="Calibri"/>
            </a:endParaRPr>
          </a:p>
          <a:p>
            <a:pPr indent="0" lvl="0" marL="914400" rtl="0" algn="l">
              <a:spcBef>
                <a:spcPts val="560"/>
              </a:spcBef>
              <a:spcAft>
                <a:spcPts val="0"/>
              </a:spcAft>
              <a:buNone/>
            </a:pPr>
            <a:r>
              <a:t/>
            </a:r>
            <a:endParaRPr sz="2800">
              <a:latin typeface="Calibri"/>
              <a:ea typeface="Calibri"/>
              <a:cs typeface="Calibri"/>
              <a:sym typeface="Calibri"/>
            </a:endParaRPr>
          </a:p>
        </p:txBody>
      </p:sp>
      <p:sp>
        <p:nvSpPr>
          <p:cNvPr id="182" name="Google Shape;182;p27"/>
          <p:cNvSpPr txBox="1"/>
          <p:nvPr/>
        </p:nvSpPr>
        <p:spPr>
          <a:xfrm>
            <a:off x="4406375" y="1506775"/>
            <a:ext cx="4549800" cy="3401100"/>
          </a:xfrm>
          <a:prstGeom prst="rect">
            <a:avLst/>
          </a:prstGeom>
          <a:noFill/>
          <a:ln>
            <a:noFill/>
          </a:ln>
        </p:spPr>
        <p:txBody>
          <a:bodyPr anchorCtr="0" anchor="t" bIns="91425" lIns="91425" spcFirstLastPara="1" rIns="91425" wrap="square" tIns="91425">
            <a:noAutofit/>
          </a:bodyPr>
          <a:lstStyle/>
          <a:p>
            <a:pPr indent="-152400" lvl="1" marL="742950" rtl="0" algn="l">
              <a:spcBef>
                <a:spcPts val="560"/>
              </a:spcBef>
              <a:spcAft>
                <a:spcPts val="0"/>
              </a:spcAft>
              <a:buClr>
                <a:srgbClr val="FFFFFF"/>
              </a:buClr>
              <a:buSzPts val="2400"/>
              <a:buChar char="–"/>
            </a:pPr>
            <a:r>
              <a:rPr lang="en" sz="2400">
                <a:solidFill>
                  <a:srgbClr val="FFFFFF"/>
                </a:solidFill>
                <a:latin typeface="Calibri"/>
                <a:ea typeface="Calibri"/>
                <a:cs typeface="Calibri"/>
                <a:sym typeface="Calibri"/>
              </a:rPr>
              <a:t>Geometry</a:t>
            </a:r>
            <a:endParaRPr sz="3200">
              <a:solidFill>
                <a:srgbClr val="FFFFFF"/>
              </a:solidFill>
              <a:latin typeface="Calibri"/>
              <a:ea typeface="Calibri"/>
              <a:cs typeface="Calibri"/>
              <a:sym typeface="Calibri"/>
            </a:endParaRPr>
          </a:p>
          <a:p>
            <a:pPr indent="-152400" lvl="1" marL="742950" rtl="0" algn="l">
              <a:spcBef>
                <a:spcPts val="560"/>
              </a:spcBef>
              <a:spcAft>
                <a:spcPts val="0"/>
              </a:spcAft>
              <a:buClr>
                <a:srgbClr val="FFFFFF"/>
              </a:buClr>
              <a:buSzPts val="2400"/>
              <a:buChar char="–"/>
            </a:pPr>
            <a:r>
              <a:rPr lang="en" sz="2400">
                <a:solidFill>
                  <a:srgbClr val="FFFFFF"/>
                </a:solidFill>
                <a:latin typeface="Calibri"/>
                <a:ea typeface="Calibri"/>
                <a:cs typeface="Calibri"/>
                <a:sym typeface="Calibri"/>
              </a:rPr>
              <a:t>Word Problems	</a:t>
            </a:r>
            <a:endParaRPr sz="2400">
              <a:solidFill>
                <a:srgbClr val="FFFFFF"/>
              </a:solidFill>
              <a:latin typeface="Calibri"/>
              <a:ea typeface="Calibri"/>
              <a:cs typeface="Calibri"/>
              <a:sym typeface="Calibri"/>
            </a:endParaRPr>
          </a:p>
          <a:p>
            <a:pPr indent="-152400" lvl="1" marL="742950" rtl="0" algn="l">
              <a:spcBef>
                <a:spcPts val="560"/>
              </a:spcBef>
              <a:spcAft>
                <a:spcPts val="0"/>
              </a:spcAft>
              <a:buClr>
                <a:srgbClr val="FFFFFF"/>
              </a:buClr>
              <a:buSzPts val="2400"/>
              <a:buChar char="–"/>
            </a:pPr>
            <a:r>
              <a:rPr lang="en" sz="2400">
                <a:solidFill>
                  <a:srgbClr val="FFFFFF"/>
                </a:solidFill>
                <a:latin typeface="Calibri"/>
                <a:ea typeface="Calibri"/>
                <a:cs typeface="Calibri"/>
                <a:sym typeface="Calibri"/>
              </a:rPr>
              <a:t>Manipulatives</a:t>
            </a:r>
            <a:endParaRPr sz="3200">
              <a:solidFill>
                <a:srgbClr val="FFFFFF"/>
              </a:solidFill>
              <a:latin typeface="Calibri"/>
              <a:ea typeface="Calibri"/>
              <a:cs typeface="Calibri"/>
              <a:sym typeface="Calibri"/>
            </a:endParaRPr>
          </a:p>
          <a:p>
            <a:pPr indent="-152400" lvl="1" marL="742950" rtl="0" algn="l">
              <a:spcBef>
                <a:spcPts val="560"/>
              </a:spcBef>
              <a:spcAft>
                <a:spcPts val="0"/>
              </a:spcAft>
              <a:buClr>
                <a:srgbClr val="FFFFFF"/>
              </a:buClr>
              <a:buSzPts val="2400"/>
              <a:buChar char="–"/>
            </a:pPr>
            <a:r>
              <a:rPr lang="en" sz="2400">
                <a:solidFill>
                  <a:srgbClr val="FFFFFF"/>
                </a:solidFill>
                <a:latin typeface="Calibri"/>
                <a:ea typeface="Calibri"/>
                <a:cs typeface="Calibri"/>
                <a:sym typeface="Calibri"/>
              </a:rPr>
              <a:t>Homelinks</a:t>
            </a:r>
            <a:endParaRPr sz="2400">
              <a:solidFill>
                <a:srgbClr val="FFFFFF"/>
              </a:solidFill>
              <a:latin typeface="Calibri"/>
              <a:ea typeface="Calibri"/>
              <a:cs typeface="Calibri"/>
              <a:sym typeface="Calibri"/>
            </a:endParaRPr>
          </a:p>
          <a:p>
            <a:pPr indent="-152400" lvl="1" marL="742950" rtl="0" algn="l">
              <a:spcBef>
                <a:spcPts val="560"/>
              </a:spcBef>
              <a:spcAft>
                <a:spcPts val="0"/>
              </a:spcAft>
              <a:buClr>
                <a:srgbClr val="FFFFFF"/>
              </a:buClr>
              <a:buSzPts val="2400"/>
              <a:buChar char="–"/>
            </a:pPr>
            <a:r>
              <a:rPr lang="en" sz="2400">
                <a:solidFill>
                  <a:srgbClr val="FFFFFF"/>
                </a:solidFill>
                <a:latin typeface="Calibri"/>
                <a:ea typeface="Calibri"/>
                <a:cs typeface="Calibri"/>
                <a:sym typeface="Calibri"/>
              </a:rPr>
              <a:t>Math games</a:t>
            </a:r>
            <a:endParaRPr sz="2400">
              <a:solidFill>
                <a:srgbClr val="FFFFFF"/>
              </a:solidFill>
              <a:latin typeface="Calibri"/>
              <a:ea typeface="Calibri"/>
              <a:cs typeface="Calibri"/>
              <a:sym typeface="Calibri"/>
            </a:endParaRPr>
          </a:p>
          <a:p>
            <a:pPr indent="0" lvl="0" marL="914400" rtl="0" algn="l">
              <a:spcBef>
                <a:spcPts val="560"/>
              </a:spcBef>
              <a:spcAft>
                <a:spcPts val="0"/>
              </a:spcAft>
              <a:buNone/>
            </a:pPr>
            <a:r>
              <a:t/>
            </a:r>
            <a:endParaRPr sz="2400">
              <a:solidFill>
                <a:srgbClr val="FFFFFF"/>
              </a:solidFill>
              <a:latin typeface="Calibri"/>
              <a:ea typeface="Calibri"/>
              <a:cs typeface="Calibri"/>
              <a:sym typeface="Calibri"/>
            </a:endParaRPr>
          </a:p>
          <a:p>
            <a:pPr indent="-381000" lvl="0" marL="457200" rtl="0" algn="l">
              <a:spcBef>
                <a:spcPts val="560"/>
              </a:spcBef>
              <a:spcAft>
                <a:spcPts val="0"/>
              </a:spcAft>
              <a:buClr>
                <a:srgbClr val="FFFFFF"/>
              </a:buClr>
              <a:buSzPts val="2400"/>
              <a:buFont typeface="Calibri"/>
              <a:buChar char="•"/>
            </a:pPr>
            <a:r>
              <a:rPr b="1" lang="en" sz="2400">
                <a:solidFill>
                  <a:srgbClr val="FFFFFF"/>
                </a:solidFill>
                <a:latin typeface="Calibri"/>
                <a:ea typeface="Calibri"/>
                <a:cs typeface="Calibri"/>
                <a:sym typeface="Calibri"/>
              </a:rPr>
              <a:t>Khan Academy online access</a:t>
            </a:r>
            <a:endParaRPr b="1" sz="2400">
              <a:solidFill>
                <a:srgbClr val="FFFFFF"/>
              </a:solidFill>
              <a:latin typeface="Calibri"/>
              <a:ea typeface="Calibri"/>
              <a:cs typeface="Calibri"/>
              <a:sym typeface="Calibri"/>
            </a:endParaRPr>
          </a:p>
        </p:txBody>
      </p:sp>
      <p:pic>
        <p:nvPicPr>
          <p:cNvPr id="183" name="Google Shape;183;p27"/>
          <p:cNvPicPr preferRelativeResize="0"/>
          <p:nvPr/>
        </p:nvPicPr>
        <p:blipFill>
          <a:blip r:embed="rId3">
            <a:alphaModFix/>
          </a:blip>
          <a:stretch>
            <a:fillRect/>
          </a:stretch>
        </p:blipFill>
        <p:spPr>
          <a:xfrm>
            <a:off x="9975" y="-23650"/>
            <a:ext cx="2620450" cy="1274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p:nvPr/>
        </p:nvSpPr>
        <p:spPr>
          <a:xfrm>
            <a:off x="0" y="-141050"/>
            <a:ext cx="9144000" cy="1364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txBox="1"/>
          <p:nvPr/>
        </p:nvSpPr>
        <p:spPr>
          <a:xfrm>
            <a:off x="1786150" y="322175"/>
            <a:ext cx="71370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400">
                <a:solidFill>
                  <a:schemeClr val="accent1"/>
                </a:solidFill>
                <a:latin typeface="Roboto"/>
                <a:ea typeface="Roboto"/>
                <a:cs typeface="Roboto"/>
                <a:sym typeface="Roboto"/>
              </a:rPr>
              <a:t>Science</a:t>
            </a:r>
            <a:r>
              <a:rPr b="1" lang="en" sz="3400">
                <a:solidFill>
                  <a:schemeClr val="accent1"/>
                </a:solidFill>
                <a:latin typeface="Roboto"/>
                <a:ea typeface="Roboto"/>
                <a:cs typeface="Roboto"/>
                <a:sym typeface="Roboto"/>
              </a:rPr>
              <a:t> - Units of Study</a:t>
            </a:r>
            <a:endParaRPr b="1" sz="2700">
              <a:solidFill>
                <a:schemeClr val="accent1"/>
              </a:solidFill>
              <a:latin typeface="Roboto"/>
              <a:ea typeface="Roboto"/>
              <a:cs typeface="Roboto"/>
              <a:sym typeface="Roboto"/>
            </a:endParaRPr>
          </a:p>
        </p:txBody>
      </p:sp>
      <p:sp>
        <p:nvSpPr>
          <p:cNvPr id="190" name="Google Shape;190;p28"/>
          <p:cNvSpPr txBox="1"/>
          <p:nvPr/>
        </p:nvSpPr>
        <p:spPr>
          <a:xfrm>
            <a:off x="203850" y="1302625"/>
            <a:ext cx="8793000" cy="3651600"/>
          </a:xfrm>
          <a:prstGeom prst="rect">
            <a:avLst/>
          </a:prstGeom>
          <a:noFill/>
          <a:ln>
            <a:noFill/>
          </a:ln>
        </p:spPr>
        <p:txBody>
          <a:bodyPr anchorCtr="0" anchor="t" bIns="91425" lIns="91425" spcFirstLastPara="1" rIns="91425" wrap="square" tIns="91425">
            <a:noAutofit/>
          </a:bodyPr>
          <a:lstStyle/>
          <a:p>
            <a:pPr indent="-165100" lvl="0" marL="342900" rtl="0" algn="l">
              <a:spcBef>
                <a:spcPts val="640"/>
              </a:spcBef>
              <a:spcAft>
                <a:spcPts val="0"/>
              </a:spcAft>
              <a:buClr>
                <a:srgbClr val="FFFFFF"/>
              </a:buClr>
              <a:buSzPts val="2400"/>
              <a:buChar char="•"/>
            </a:pPr>
            <a:r>
              <a:rPr b="1" lang="en" sz="2900" u="sng">
                <a:solidFill>
                  <a:srgbClr val="FFFFFF"/>
                </a:solidFill>
                <a:latin typeface="Calibri"/>
                <a:ea typeface="Calibri"/>
                <a:cs typeface="Calibri"/>
                <a:sym typeface="Calibri"/>
              </a:rPr>
              <a:t>S.T.E.A.M.(science, technology, engineering, arts, math)</a:t>
            </a:r>
            <a:r>
              <a:rPr b="1" lang="en" sz="2900">
                <a:solidFill>
                  <a:srgbClr val="FFFFFF"/>
                </a:solidFill>
                <a:latin typeface="Calibri"/>
                <a:ea typeface="Calibri"/>
                <a:cs typeface="Calibri"/>
                <a:sym typeface="Calibri"/>
              </a:rPr>
              <a:t> - in STEAM Lab this year February through June</a:t>
            </a:r>
            <a:endParaRPr sz="2900">
              <a:solidFill>
                <a:srgbClr val="FFFFFF"/>
              </a:solidFill>
              <a:latin typeface="Calibri"/>
              <a:ea typeface="Calibri"/>
              <a:cs typeface="Calibri"/>
              <a:sym typeface="Calibri"/>
            </a:endParaRPr>
          </a:p>
          <a:p>
            <a:pPr indent="0" lvl="0" marL="0" rtl="0" algn="l">
              <a:spcBef>
                <a:spcPts val="560"/>
              </a:spcBef>
              <a:spcAft>
                <a:spcPts val="0"/>
              </a:spcAft>
              <a:buNone/>
            </a:pPr>
            <a:r>
              <a:rPr b="1" lang="en" sz="2900" u="sng">
                <a:solidFill>
                  <a:srgbClr val="FFFFFF"/>
                </a:solidFill>
                <a:latin typeface="Calibri"/>
                <a:ea typeface="Calibri"/>
                <a:cs typeface="Calibri"/>
                <a:sym typeface="Calibri"/>
              </a:rPr>
              <a:t>Science Textbook: National Geographic Program-NGSS aligned</a:t>
            </a:r>
            <a:endParaRPr sz="2900" u="sng">
              <a:solidFill>
                <a:srgbClr val="FFFFFF"/>
              </a:solidFill>
              <a:latin typeface="Calibri"/>
              <a:ea typeface="Calibri"/>
              <a:cs typeface="Calibri"/>
              <a:sym typeface="Calibri"/>
            </a:endParaRPr>
          </a:p>
          <a:p>
            <a:pPr indent="-184150" lvl="1" marL="742950" rtl="0" algn="l">
              <a:spcBef>
                <a:spcPts val="560"/>
              </a:spcBef>
              <a:spcAft>
                <a:spcPts val="0"/>
              </a:spcAft>
              <a:buClr>
                <a:srgbClr val="FFFFFF"/>
              </a:buClr>
              <a:buSzPts val="2900"/>
              <a:buChar char="–"/>
            </a:pPr>
            <a:r>
              <a:rPr lang="en" sz="2900">
                <a:solidFill>
                  <a:srgbClr val="FFFFFF"/>
                </a:solidFill>
                <a:latin typeface="Calibri"/>
                <a:ea typeface="Calibri"/>
                <a:cs typeface="Calibri"/>
                <a:sym typeface="Calibri"/>
              </a:rPr>
              <a:t>  Matter		</a:t>
            </a:r>
            <a:endParaRPr sz="2900">
              <a:solidFill>
                <a:srgbClr val="FFFFFF"/>
              </a:solidFill>
              <a:latin typeface="Calibri"/>
              <a:ea typeface="Calibri"/>
              <a:cs typeface="Calibri"/>
              <a:sym typeface="Calibri"/>
            </a:endParaRPr>
          </a:p>
          <a:p>
            <a:pPr indent="-184150" lvl="1" marL="742950" rtl="0" algn="l">
              <a:spcBef>
                <a:spcPts val="560"/>
              </a:spcBef>
              <a:spcAft>
                <a:spcPts val="0"/>
              </a:spcAft>
              <a:buClr>
                <a:srgbClr val="FFFFFF"/>
              </a:buClr>
              <a:buSzPts val="2900"/>
              <a:buChar char="–"/>
            </a:pPr>
            <a:r>
              <a:rPr lang="en" sz="2900">
                <a:solidFill>
                  <a:srgbClr val="FFFFFF"/>
                </a:solidFill>
                <a:latin typeface="Calibri"/>
                <a:ea typeface="Calibri"/>
                <a:cs typeface="Calibri"/>
                <a:sym typeface="Calibri"/>
              </a:rPr>
              <a:t>  Processes that shape Earth</a:t>
            </a:r>
            <a:endParaRPr sz="2900">
              <a:solidFill>
                <a:srgbClr val="FFFFFF"/>
              </a:solidFill>
              <a:latin typeface="Calibri"/>
              <a:ea typeface="Calibri"/>
              <a:cs typeface="Calibri"/>
              <a:sym typeface="Calibri"/>
            </a:endParaRPr>
          </a:p>
          <a:p>
            <a:pPr indent="-412750" lvl="1" marL="914400" rtl="0" algn="l">
              <a:spcBef>
                <a:spcPts val="560"/>
              </a:spcBef>
              <a:spcAft>
                <a:spcPts val="0"/>
              </a:spcAft>
              <a:buClr>
                <a:srgbClr val="FFFFFF"/>
              </a:buClr>
              <a:buSzPts val="2900"/>
              <a:buFont typeface="Calibri"/>
              <a:buChar char="–"/>
            </a:pPr>
            <a:r>
              <a:rPr lang="en" sz="2900">
                <a:solidFill>
                  <a:schemeClr val="lt1"/>
                </a:solidFill>
                <a:latin typeface="Calibri"/>
                <a:ea typeface="Calibri"/>
                <a:cs typeface="Calibri"/>
                <a:sym typeface="Calibri"/>
              </a:rPr>
              <a:t>Ecosystems</a:t>
            </a:r>
            <a:endParaRPr sz="2900">
              <a:solidFill>
                <a:srgbClr val="FFFFFF"/>
              </a:solidFill>
              <a:latin typeface="Calibri"/>
              <a:ea typeface="Calibri"/>
              <a:cs typeface="Calibri"/>
              <a:sym typeface="Calibri"/>
            </a:endParaRPr>
          </a:p>
          <a:p>
            <a:pPr indent="0" lvl="0" marL="457200" rtl="0" algn="l">
              <a:spcBef>
                <a:spcPts val="560"/>
              </a:spcBef>
              <a:spcAft>
                <a:spcPts val="0"/>
              </a:spcAft>
              <a:buNone/>
            </a:pPr>
            <a:r>
              <a:t/>
            </a:r>
            <a:endParaRPr sz="2900">
              <a:solidFill>
                <a:srgbClr val="FFFFFF"/>
              </a:solidFill>
              <a:latin typeface="Calibri"/>
              <a:ea typeface="Calibri"/>
              <a:cs typeface="Calibri"/>
              <a:sym typeface="Calibri"/>
            </a:endParaRPr>
          </a:p>
        </p:txBody>
      </p:sp>
      <p:pic>
        <p:nvPicPr>
          <p:cNvPr id="191" name="Google Shape;191;p28"/>
          <p:cNvPicPr preferRelativeResize="0"/>
          <p:nvPr/>
        </p:nvPicPr>
        <p:blipFill>
          <a:blip r:embed="rId3">
            <a:alphaModFix/>
          </a:blip>
          <a:stretch>
            <a:fillRect/>
          </a:stretch>
        </p:blipFill>
        <p:spPr>
          <a:xfrm>
            <a:off x="0" y="-23650"/>
            <a:ext cx="2563425" cy="1246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p:nvPr/>
        </p:nvSpPr>
        <p:spPr>
          <a:xfrm>
            <a:off x="9975" y="0"/>
            <a:ext cx="9144000" cy="125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9"/>
          <p:cNvSpPr txBox="1"/>
          <p:nvPr/>
        </p:nvSpPr>
        <p:spPr>
          <a:xfrm>
            <a:off x="2395875" y="322175"/>
            <a:ext cx="65274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chemeClr val="accent1"/>
                </a:solidFill>
                <a:latin typeface="Roboto"/>
                <a:ea typeface="Roboto"/>
                <a:cs typeface="Roboto"/>
                <a:sym typeface="Roboto"/>
              </a:rPr>
              <a:t>Social Studies - Units of Study</a:t>
            </a:r>
            <a:endParaRPr b="1" sz="2600">
              <a:solidFill>
                <a:schemeClr val="accent1"/>
              </a:solidFill>
              <a:latin typeface="Roboto"/>
              <a:ea typeface="Roboto"/>
              <a:cs typeface="Roboto"/>
              <a:sym typeface="Roboto"/>
            </a:endParaRPr>
          </a:p>
        </p:txBody>
      </p:sp>
      <p:sp>
        <p:nvSpPr>
          <p:cNvPr id="198" name="Google Shape;198;p29"/>
          <p:cNvSpPr txBox="1"/>
          <p:nvPr/>
        </p:nvSpPr>
        <p:spPr>
          <a:xfrm>
            <a:off x="203850" y="1541825"/>
            <a:ext cx="8499300" cy="3429000"/>
          </a:xfrm>
          <a:prstGeom prst="rect">
            <a:avLst/>
          </a:prstGeom>
          <a:noFill/>
          <a:ln>
            <a:noFill/>
          </a:ln>
        </p:spPr>
        <p:txBody>
          <a:bodyPr anchorCtr="0" anchor="t" bIns="91425" lIns="91425" spcFirstLastPara="1" rIns="91425" wrap="square" tIns="91425">
            <a:noAutofit/>
          </a:bodyPr>
          <a:lstStyle/>
          <a:p>
            <a:pPr indent="-247650" lvl="0" marL="342900" rtl="0" algn="l">
              <a:spcBef>
                <a:spcPts val="640"/>
              </a:spcBef>
              <a:spcAft>
                <a:spcPts val="0"/>
              </a:spcAft>
              <a:buClr>
                <a:srgbClr val="FFFFFF"/>
              </a:buClr>
              <a:buSzPts val="3700"/>
              <a:buChar char="•"/>
            </a:pPr>
            <a:r>
              <a:rPr b="1" lang="en" sz="3700" u="sng">
                <a:solidFill>
                  <a:srgbClr val="FFFFFF"/>
                </a:solidFill>
                <a:latin typeface="Calibri"/>
                <a:ea typeface="Calibri"/>
                <a:cs typeface="Calibri"/>
                <a:sym typeface="Calibri"/>
              </a:rPr>
              <a:t>Social Studies</a:t>
            </a:r>
            <a:r>
              <a:rPr lang="en" sz="3700" u="sng">
                <a:solidFill>
                  <a:srgbClr val="FFFFFF"/>
                </a:solidFill>
                <a:latin typeface="Calibri"/>
                <a:ea typeface="Calibri"/>
                <a:cs typeface="Calibri"/>
                <a:sym typeface="Calibri"/>
              </a:rPr>
              <a:t> </a:t>
            </a:r>
            <a:endParaRPr sz="3700">
              <a:solidFill>
                <a:srgbClr val="FFFFFF"/>
              </a:solidFill>
              <a:latin typeface="Calibri"/>
              <a:ea typeface="Calibri"/>
              <a:cs typeface="Calibri"/>
              <a:sym typeface="Calibri"/>
            </a:endParaRPr>
          </a:p>
          <a:p>
            <a:pPr indent="-222250" lvl="1" marL="742950" rtl="0" algn="l">
              <a:spcBef>
                <a:spcPts val="560"/>
              </a:spcBef>
              <a:spcAft>
                <a:spcPts val="0"/>
              </a:spcAft>
              <a:buClr>
                <a:srgbClr val="FFFFFF"/>
              </a:buClr>
              <a:buSzPts val="3500"/>
              <a:buChar char="–"/>
            </a:pPr>
            <a:r>
              <a:rPr lang="en" sz="3500">
                <a:solidFill>
                  <a:srgbClr val="FFFFFF"/>
                </a:solidFill>
                <a:latin typeface="Calibri"/>
                <a:ea typeface="Calibri"/>
                <a:cs typeface="Calibri"/>
                <a:sym typeface="Calibri"/>
              </a:rPr>
              <a:t>Roles and Responsibilities in Communities</a:t>
            </a:r>
            <a:endParaRPr sz="3500">
              <a:solidFill>
                <a:srgbClr val="FFFFFF"/>
              </a:solidFill>
              <a:latin typeface="Calibri"/>
              <a:ea typeface="Calibri"/>
              <a:cs typeface="Calibri"/>
              <a:sym typeface="Calibri"/>
            </a:endParaRPr>
          </a:p>
          <a:p>
            <a:pPr indent="-222250" lvl="1" marL="742950" rtl="0" algn="l">
              <a:spcBef>
                <a:spcPts val="560"/>
              </a:spcBef>
              <a:spcAft>
                <a:spcPts val="0"/>
              </a:spcAft>
              <a:buClr>
                <a:srgbClr val="FFFFFF"/>
              </a:buClr>
              <a:buSzPts val="3500"/>
              <a:buChar char="–"/>
            </a:pPr>
            <a:r>
              <a:rPr lang="en" sz="3500">
                <a:solidFill>
                  <a:srgbClr val="FFFFFF"/>
                </a:solidFill>
                <a:latin typeface="Calibri"/>
                <a:ea typeface="Calibri"/>
                <a:cs typeface="Calibri"/>
                <a:sym typeface="Calibri"/>
              </a:rPr>
              <a:t>Communities: Economics and Resources</a:t>
            </a:r>
            <a:endParaRPr sz="3500">
              <a:solidFill>
                <a:srgbClr val="FFFFFF"/>
              </a:solidFill>
              <a:latin typeface="Calibri"/>
              <a:ea typeface="Calibri"/>
              <a:cs typeface="Calibri"/>
              <a:sym typeface="Calibri"/>
            </a:endParaRPr>
          </a:p>
          <a:p>
            <a:pPr indent="-222250" lvl="1" marL="742950" rtl="0" algn="l">
              <a:spcBef>
                <a:spcPts val="560"/>
              </a:spcBef>
              <a:spcAft>
                <a:spcPts val="0"/>
              </a:spcAft>
              <a:buClr>
                <a:srgbClr val="FFFFFF"/>
              </a:buClr>
              <a:buSzPts val="3500"/>
              <a:buChar char="–"/>
            </a:pPr>
            <a:r>
              <a:rPr lang="en" sz="3500">
                <a:solidFill>
                  <a:srgbClr val="FFFFFF"/>
                </a:solidFill>
                <a:latin typeface="Calibri"/>
                <a:ea typeface="Calibri"/>
                <a:cs typeface="Calibri"/>
                <a:sym typeface="Calibri"/>
              </a:rPr>
              <a:t>Our World and People                                                    </a:t>
            </a:r>
            <a:endParaRPr sz="3500">
              <a:solidFill>
                <a:srgbClr val="FFFFFF"/>
              </a:solidFill>
              <a:latin typeface="Calibri"/>
              <a:ea typeface="Calibri"/>
              <a:cs typeface="Calibri"/>
              <a:sym typeface="Calibri"/>
            </a:endParaRPr>
          </a:p>
          <a:p>
            <a:pPr indent="-222250" lvl="1" marL="742950" rtl="0" algn="l">
              <a:spcBef>
                <a:spcPts val="560"/>
              </a:spcBef>
              <a:spcAft>
                <a:spcPts val="0"/>
              </a:spcAft>
              <a:buClr>
                <a:srgbClr val="FFFFFF"/>
              </a:buClr>
              <a:buSzPts val="3500"/>
              <a:buChar char="–"/>
            </a:pPr>
            <a:r>
              <a:rPr lang="en" sz="3500">
                <a:solidFill>
                  <a:srgbClr val="FFFFFF"/>
                </a:solidFill>
                <a:latin typeface="Calibri"/>
                <a:ea typeface="Calibri"/>
                <a:cs typeface="Calibri"/>
                <a:sym typeface="Calibri"/>
              </a:rPr>
              <a:t>One World: Different Perspectives</a:t>
            </a:r>
            <a:endParaRPr b="1" sz="2900">
              <a:solidFill>
                <a:srgbClr val="FFFFFF"/>
              </a:solidFill>
              <a:latin typeface="Roboto"/>
              <a:ea typeface="Roboto"/>
              <a:cs typeface="Roboto"/>
              <a:sym typeface="Roboto"/>
            </a:endParaRPr>
          </a:p>
        </p:txBody>
      </p:sp>
      <p:pic>
        <p:nvPicPr>
          <p:cNvPr id="199" name="Google Shape;199;p29"/>
          <p:cNvPicPr preferRelativeResize="0"/>
          <p:nvPr/>
        </p:nvPicPr>
        <p:blipFill>
          <a:blip r:embed="rId3">
            <a:alphaModFix/>
          </a:blip>
          <a:stretch>
            <a:fillRect/>
          </a:stretch>
        </p:blipFill>
        <p:spPr>
          <a:xfrm>
            <a:off x="9975" y="-98250"/>
            <a:ext cx="2781300" cy="1352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3" name="Shape 203"/>
        <p:cNvGrpSpPr/>
        <p:nvPr/>
      </p:nvGrpSpPr>
      <p:grpSpPr>
        <a:xfrm>
          <a:off x="0" y="0"/>
          <a:ext cx="0" cy="0"/>
          <a:chOff x="0" y="0"/>
          <a:chExt cx="0" cy="0"/>
        </a:xfrm>
      </p:grpSpPr>
      <p:sp>
        <p:nvSpPr>
          <p:cNvPr id="204" name="Google Shape;204;p30"/>
          <p:cNvSpPr/>
          <p:nvPr/>
        </p:nvSpPr>
        <p:spPr>
          <a:xfrm>
            <a:off x="9975" y="0"/>
            <a:ext cx="9144000" cy="1481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30"/>
          <p:cNvPicPr preferRelativeResize="0"/>
          <p:nvPr/>
        </p:nvPicPr>
        <p:blipFill>
          <a:blip r:embed="rId3">
            <a:alphaModFix/>
          </a:blip>
          <a:stretch>
            <a:fillRect/>
          </a:stretch>
        </p:blipFill>
        <p:spPr>
          <a:xfrm>
            <a:off x="100550" y="96638"/>
            <a:ext cx="1685600" cy="1288126"/>
          </a:xfrm>
          <a:prstGeom prst="rect">
            <a:avLst/>
          </a:prstGeom>
          <a:noFill/>
          <a:ln>
            <a:noFill/>
          </a:ln>
        </p:spPr>
      </p:pic>
      <p:sp>
        <p:nvSpPr>
          <p:cNvPr id="206" name="Google Shape;206;p30"/>
          <p:cNvSpPr txBox="1"/>
          <p:nvPr/>
        </p:nvSpPr>
        <p:spPr>
          <a:xfrm>
            <a:off x="1786150" y="322175"/>
            <a:ext cx="71370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666666"/>
                </a:solidFill>
                <a:latin typeface="Roboto"/>
                <a:ea typeface="Roboto"/>
                <a:cs typeface="Roboto"/>
                <a:sym typeface="Roboto"/>
              </a:rPr>
              <a:t>Health</a:t>
            </a:r>
            <a:r>
              <a:rPr b="1" lang="en" sz="2800">
                <a:solidFill>
                  <a:srgbClr val="666666"/>
                </a:solidFill>
                <a:latin typeface="Roboto"/>
                <a:ea typeface="Roboto"/>
                <a:cs typeface="Roboto"/>
                <a:sym typeface="Roboto"/>
              </a:rPr>
              <a:t> - Units of Study</a:t>
            </a:r>
            <a:endParaRPr b="1" sz="2100">
              <a:solidFill>
                <a:srgbClr val="666666"/>
              </a:solidFill>
              <a:latin typeface="Roboto"/>
              <a:ea typeface="Roboto"/>
              <a:cs typeface="Roboto"/>
              <a:sym typeface="Roboto"/>
            </a:endParaRPr>
          </a:p>
        </p:txBody>
      </p:sp>
      <p:sp>
        <p:nvSpPr>
          <p:cNvPr id="207" name="Google Shape;207;p30"/>
          <p:cNvSpPr txBox="1"/>
          <p:nvPr/>
        </p:nvSpPr>
        <p:spPr>
          <a:xfrm>
            <a:off x="648000" y="1724950"/>
            <a:ext cx="8055000" cy="324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Calibri"/>
                <a:ea typeface="Calibri"/>
                <a:cs typeface="Calibri"/>
                <a:sym typeface="Calibri"/>
              </a:rPr>
              <a:t>Safety 						      Germs</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rPr b="1" lang="en" sz="2400">
                <a:solidFill>
                  <a:srgbClr val="FFFFFF"/>
                </a:solidFill>
                <a:latin typeface="Calibri"/>
                <a:ea typeface="Calibri"/>
                <a:cs typeface="Calibri"/>
                <a:sym typeface="Calibri"/>
              </a:rPr>
              <a:t>Strangers						Eating Healthy</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rPr b="1" lang="en" sz="2400">
                <a:solidFill>
                  <a:srgbClr val="FFFFFF"/>
                </a:solidFill>
                <a:latin typeface="Calibri"/>
                <a:ea typeface="Calibri"/>
                <a:cs typeface="Calibri"/>
                <a:sym typeface="Calibri"/>
              </a:rPr>
              <a:t>Your Heart						Your Brain</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rPr b="1" lang="en" sz="2400">
                <a:solidFill>
                  <a:srgbClr val="FFFFFF"/>
                </a:solidFill>
                <a:latin typeface="Calibri"/>
                <a:ea typeface="Calibri"/>
                <a:cs typeface="Calibri"/>
                <a:sym typeface="Calibri"/>
              </a:rPr>
              <a:t>Your Skin						Your Muscles</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rPr b="1" lang="en" sz="2400">
                <a:solidFill>
                  <a:srgbClr val="FFFFFF"/>
                </a:solidFill>
                <a:latin typeface="Calibri"/>
                <a:ea typeface="Calibri"/>
                <a:cs typeface="Calibri"/>
                <a:sym typeface="Calibri"/>
              </a:rPr>
              <a:t>Decision-Making</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rPr b="1" lang="en" sz="2400">
                <a:solidFill>
                  <a:srgbClr val="FFFFFF"/>
                </a:solidFill>
                <a:latin typeface="Calibri"/>
                <a:ea typeface="Calibri"/>
                <a:cs typeface="Calibri"/>
                <a:sym typeface="Calibri"/>
              </a:rPr>
              <a:t>Feelings</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spcBef>
                <a:spcPts val="0"/>
              </a:spcBef>
              <a:spcAft>
                <a:spcPts val="0"/>
              </a:spcAft>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1" name="Shape 211"/>
        <p:cNvGrpSpPr/>
        <p:nvPr/>
      </p:nvGrpSpPr>
      <p:grpSpPr>
        <a:xfrm>
          <a:off x="0" y="0"/>
          <a:ext cx="0" cy="0"/>
          <a:chOff x="0" y="0"/>
          <a:chExt cx="0" cy="0"/>
        </a:xfrm>
      </p:grpSpPr>
      <p:sp>
        <p:nvSpPr>
          <p:cNvPr id="212" name="Google Shape;212;p31"/>
          <p:cNvSpPr/>
          <p:nvPr/>
        </p:nvSpPr>
        <p:spPr>
          <a:xfrm>
            <a:off x="9975" y="0"/>
            <a:ext cx="9144000" cy="1481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31"/>
          <p:cNvPicPr preferRelativeResize="0"/>
          <p:nvPr/>
        </p:nvPicPr>
        <p:blipFill>
          <a:blip r:embed="rId3">
            <a:alphaModFix/>
          </a:blip>
          <a:stretch>
            <a:fillRect/>
          </a:stretch>
        </p:blipFill>
        <p:spPr>
          <a:xfrm>
            <a:off x="100550" y="96638"/>
            <a:ext cx="1685600" cy="1288126"/>
          </a:xfrm>
          <a:prstGeom prst="rect">
            <a:avLst/>
          </a:prstGeom>
          <a:noFill/>
          <a:ln>
            <a:noFill/>
          </a:ln>
        </p:spPr>
      </p:pic>
      <p:sp>
        <p:nvSpPr>
          <p:cNvPr id="214" name="Google Shape;214;p31"/>
          <p:cNvSpPr txBox="1"/>
          <p:nvPr/>
        </p:nvSpPr>
        <p:spPr>
          <a:xfrm>
            <a:off x="1786150" y="322175"/>
            <a:ext cx="7137000" cy="96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666666"/>
                </a:solidFill>
                <a:latin typeface="Roboto"/>
                <a:ea typeface="Roboto"/>
                <a:cs typeface="Roboto"/>
                <a:sym typeface="Roboto"/>
              </a:rPr>
              <a:t>How Should Student Work/Assignments</a:t>
            </a:r>
            <a:endParaRPr b="1" sz="2800">
              <a:solidFill>
                <a:srgbClr val="666666"/>
              </a:solidFill>
              <a:latin typeface="Roboto"/>
              <a:ea typeface="Roboto"/>
              <a:cs typeface="Roboto"/>
              <a:sym typeface="Roboto"/>
            </a:endParaRPr>
          </a:p>
          <a:p>
            <a:pPr indent="0" lvl="0" marL="0" rtl="0" algn="ctr">
              <a:spcBef>
                <a:spcPts val="0"/>
              </a:spcBef>
              <a:spcAft>
                <a:spcPts val="0"/>
              </a:spcAft>
              <a:buNone/>
            </a:pPr>
            <a:r>
              <a:rPr b="1" lang="en" sz="2800">
                <a:solidFill>
                  <a:srgbClr val="666666"/>
                </a:solidFill>
                <a:latin typeface="Roboto"/>
                <a:ea typeface="Roboto"/>
                <a:cs typeface="Roboto"/>
                <a:sym typeface="Roboto"/>
              </a:rPr>
              <a:t> Be Submitted</a:t>
            </a:r>
            <a:endParaRPr b="1" sz="2800">
              <a:solidFill>
                <a:srgbClr val="666666"/>
              </a:solidFill>
              <a:latin typeface="Roboto"/>
              <a:ea typeface="Roboto"/>
              <a:cs typeface="Roboto"/>
              <a:sym typeface="Roboto"/>
            </a:endParaRPr>
          </a:p>
        </p:txBody>
      </p:sp>
      <p:sp>
        <p:nvSpPr>
          <p:cNvPr id="215" name="Google Shape;215;p31"/>
          <p:cNvSpPr txBox="1"/>
          <p:nvPr/>
        </p:nvSpPr>
        <p:spPr>
          <a:xfrm>
            <a:off x="178450" y="1384775"/>
            <a:ext cx="8499300" cy="36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chemeClr val="lt1"/>
                </a:solidFill>
                <a:latin typeface="Roboto"/>
                <a:ea typeface="Roboto"/>
                <a:cs typeface="Roboto"/>
                <a:sym typeface="Roboto"/>
              </a:rPr>
              <a:t>In Class:</a:t>
            </a:r>
            <a:r>
              <a:rPr b="1" lang="en" sz="1800">
                <a:solidFill>
                  <a:schemeClr val="lt1"/>
                </a:solidFill>
                <a:latin typeface="Roboto"/>
                <a:ea typeface="Roboto"/>
                <a:cs typeface="Roboto"/>
                <a:sym typeface="Roboto"/>
              </a:rPr>
              <a:t> Please check the blue Homework folder daily, for work and notes from school. Return any homework in the folder. Math Home Link Books will go home daily, and need to be returned, daily. We will review math homework together in class.</a:t>
            </a:r>
            <a:endParaRPr b="1" sz="1800">
              <a:solidFill>
                <a:schemeClr val="lt1"/>
              </a:solidFill>
              <a:latin typeface="Roboto"/>
              <a:ea typeface="Roboto"/>
              <a:cs typeface="Roboto"/>
              <a:sym typeface="Roboto"/>
            </a:endParaRPr>
          </a:p>
          <a:p>
            <a:pPr indent="0" lvl="0" marL="0" rtl="0" algn="l">
              <a:spcBef>
                <a:spcPts val="0"/>
              </a:spcBef>
              <a:spcAft>
                <a:spcPts val="0"/>
              </a:spcAft>
              <a:buNone/>
            </a:pPr>
            <a:r>
              <a:t/>
            </a:r>
            <a:endParaRPr b="1" sz="1800">
              <a:solidFill>
                <a:schemeClr val="lt1"/>
              </a:solidFill>
              <a:latin typeface="Roboto"/>
              <a:ea typeface="Roboto"/>
              <a:cs typeface="Roboto"/>
              <a:sym typeface="Roboto"/>
            </a:endParaRPr>
          </a:p>
          <a:p>
            <a:pPr indent="0" lvl="0" marL="0" rtl="0" algn="l">
              <a:spcBef>
                <a:spcPts val="0"/>
              </a:spcBef>
              <a:spcAft>
                <a:spcPts val="0"/>
              </a:spcAft>
              <a:buNone/>
            </a:pPr>
            <a:r>
              <a:rPr b="1" lang="en" sz="1800" u="sng">
                <a:solidFill>
                  <a:schemeClr val="lt1"/>
                </a:solidFill>
                <a:latin typeface="Roboto"/>
                <a:ea typeface="Roboto"/>
                <a:cs typeface="Roboto"/>
                <a:sym typeface="Roboto"/>
              </a:rPr>
              <a:t>IF Virtual: </a:t>
            </a:r>
            <a:r>
              <a:rPr b="1" lang="en" sz="1800">
                <a:solidFill>
                  <a:schemeClr val="lt1"/>
                </a:solidFill>
                <a:latin typeface="Roboto"/>
                <a:ea typeface="Roboto"/>
                <a:cs typeface="Roboto"/>
                <a:sym typeface="Roboto"/>
              </a:rPr>
              <a:t>Every child will get a red or orange folder and already have  a blue Homework  folder.  </a:t>
            </a:r>
            <a:endParaRPr b="1" sz="1800">
              <a:solidFill>
                <a:schemeClr val="lt1"/>
              </a:solidFill>
              <a:latin typeface="Roboto"/>
              <a:ea typeface="Roboto"/>
              <a:cs typeface="Roboto"/>
              <a:sym typeface="Roboto"/>
            </a:endParaRPr>
          </a:p>
          <a:p>
            <a:pPr indent="0" lvl="0" marL="0" rtl="0" algn="l">
              <a:spcBef>
                <a:spcPts val="0"/>
              </a:spcBef>
              <a:spcAft>
                <a:spcPts val="0"/>
              </a:spcAft>
              <a:buNone/>
            </a:pPr>
            <a:r>
              <a:t/>
            </a:r>
            <a:endParaRPr b="1" sz="1800">
              <a:solidFill>
                <a:schemeClr val="lt1"/>
              </a:solidFill>
              <a:latin typeface="Roboto"/>
              <a:ea typeface="Roboto"/>
              <a:cs typeface="Roboto"/>
              <a:sym typeface="Roboto"/>
            </a:endParaRPr>
          </a:p>
          <a:p>
            <a:pPr indent="0" lvl="0" marL="0" rtl="0" algn="l">
              <a:spcBef>
                <a:spcPts val="0"/>
              </a:spcBef>
              <a:spcAft>
                <a:spcPts val="0"/>
              </a:spcAft>
              <a:buNone/>
            </a:pPr>
            <a:r>
              <a:rPr b="1" lang="en" sz="1800">
                <a:solidFill>
                  <a:schemeClr val="lt1"/>
                </a:solidFill>
                <a:latin typeface="Roboto"/>
                <a:ea typeface="Roboto"/>
                <a:cs typeface="Roboto"/>
                <a:sym typeface="Roboto"/>
              </a:rPr>
              <a:t>These two folders will be used to send work to and from school.  You will always have one and I will always have the other.  Packets will come home every week</a:t>
            </a:r>
            <a:endParaRPr b="1" sz="1800">
              <a:solidFill>
                <a:schemeClr val="lt1"/>
              </a:solidFill>
              <a:latin typeface="Roboto"/>
              <a:ea typeface="Roboto"/>
              <a:cs typeface="Roboto"/>
              <a:sym typeface="Roboto"/>
            </a:endParaRPr>
          </a:p>
          <a:p>
            <a:pPr indent="0" lvl="0" marL="0" rtl="0" algn="l">
              <a:spcBef>
                <a:spcPts val="0"/>
              </a:spcBef>
              <a:spcAft>
                <a:spcPts val="0"/>
              </a:spcAft>
              <a:buNone/>
            </a:pPr>
            <a:r>
              <a:t/>
            </a:r>
            <a:endParaRPr b="1" sz="1800">
              <a:solidFill>
                <a:schemeClr val="lt1"/>
              </a:solidFill>
              <a:latin typeface="Roboto"/>
              <a:ea typeface="Roboto"/>
              <a:cs typeface="Roboto"/>
              <a:sym typeface="Roboto"/>
            </a:endParaRPr>
          </a:p>
          <a:p>
            <a:pPr indent="0" lvl="0" marL="0" rtl="0" algn="l">
              <a:spcBef>
                <a:spcPts val="0"/>
              </a:spcBef>
              <a:spcAft>
                <a:spcPts val="0"/>
              </a:spcAft>
              <a:buNone/>
            </a:pPr>
            <a:r>
              <a:rPr b="1" lang="en" sz="1800">
                <a:solidFill>
                  <a:schemeClr val="lt1"/>
                </a:solidFill>
                <a:latin typeface="Roboto"/>
                <a:ea typeface="Roboto"/>
                <a:cs typeface="Roboto"/>
                <a:sym typeface="Roboto"/>
              </a:rPr>
              <a:t>On pickup days, you would need to send back all work your child has completed and I will send new work home. </a:t>
            </a:r>
            <a:endParaRPr b="1" sz="18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4"/>
          <p:cNvSpPr txBox="1"/>
          <p:nvPr/>
        </p:nvSpPr>
        <p:spPr>
          <a:xfrm>
            <a:off x="350100" y="1546550"/>
            <a:ext cx="84438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Roboto"/>
                <a:ea typeface="Roboto"/>
                <a:cs typeface="Roboto"/>
                <a:sym typeface="Roboto"/>
              </a:rPr>
              <a:t>Welcome to Mrs. Harle’s Grade 2 Classroom!</a:t>
            </a:r>
            <a:endParaRPr b="1" sz="2600">
              <a:latin typeface="Roboto"/>
              <a:ea typeface="Roboto"/>
              <a:cs typeface="Roboto"/>
              <a:sym typeface="Roboto"/>
            </a:endParaRPr>
          </a:p>
        </p:txBody>
      </p:sp>
      <p:sp>
        <p:nvSpPr>
          <p:cNvPr id="71" name="Google Shape;71;p14"/>
          <p:cNvSpPr txBox="1"/>
          <p:nvPr/>
        </p:nvSpPr>
        <p:spPr>
          <a:xfrm>
            <a:off x="218550" y="2073050"/>
            <a:ext cx="87069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u="sng">
                <a:latin typeface="Roboto"/>
                <a:ea typeface="Roboto"/>
                <a:cs typeface="Roboto"/>
                <a:sym typeface="Roboto"/>
              </a:rPr>
              <a:t>After</a:t>
            </a:r>
            <a:r>
              <a:rPr b="1" lang="en" sz="2200" u="sng">
                <a:latin typeface="Roboto"/>
                <a:ea typeface="Roboto"/>
                <a:cs typeface="Roboto"/>
                <a:sym typeface="Roboto"/>
              </a:rPr>
              <a:t> my presentation, you are invited to:</a:t>
            </a:r>
            <a:endParaRPr b="1" sz="2200" u="sng">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Look outside and try to guess which portrait is your child’s</a:t>
            </a:r>
            <a:endParaRPr sz="2000">
              <a:latin typeface="Roboto"/>
              <a:ea typeface="Roboto"/>
              <a:cs typeface="Roboto"/>
              <a:sym typeface="Roboto"/>
            </a:endParaRPr>
          </a:p>
          <a:p>
            <a:pPr indent="0" lvl="0" marL="457200" rtl="0" algn="l">
              <a:spcBef>
                <a:spcPts val="0"/>
              </a:spcBef>
              <a:spcAft>
                <a:spcPts val="0"/>
              </a:spcAft>
              <a:buNone/>
            </a:pPr>
            <a:r>
              <a:rPr lang="en" sz="2000">
                <a:latin typeface="Roboto"/>
                <a:ea typeface="Roboto"/>
                <a:cs typeface="Roboto"/>
                <a:sym typeface="Roboto"/>
              </a:rPr>
              <a:t>(lift up the portrait to see if you are correct).</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Look around the room at their wor.</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Take the quiz they made for you. </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Write them a letter telling them if you guessed correctly on the portrait and quiz. Tell them what an awesome job they are doing so far. </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Class Mom may be collecting party money/emails so look for her.</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Visit any Special Area Teachers or PTO Tables in Gymnasium.</a:t>
            </a:r>
            <a:endParaRPr sz="200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p:nvPr/>
        </p:nvSpPr>
        <p:spPr>
          <a:xfrm>
            <a:off x="9975" y="0"/>
            <a:ext cx="9144000" cy="1352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2"/>
          <p:cNvSpPr txBox="1"/>
          <p:nvPr/>
        </p:nvSpPr>
        <p:spPr>
          <a:xfrm>
            <a:off x="2781300" y="132950"/>
            <a:ext cx="6282600" cy="85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chemeClr val="accent1"/>
                </a:solidFill>
                <a:latin typeface="Roboto"/>
                <a:ea typeface="Roboto"/>
                <a:cs typeface="Roboto"/>
                <a:sym typeface="Roboto"/>
              </a:rPr>
              <a:t>Student Health/Safety Expectations</a:t>
            </a:r>
            <a:endParaRPr b="1" sz="3300">
              <a:solidFill>
                <a:schemeClr val="accent1"/>
              </a:solidFill>
              <a:latin typeface="Roboto"/>
              <a:ea typeface="Roboto"/>
              <a:cs typeface="Roboto"/>
              <a:sym typeface="Roboto"/>
            </a:endParaRPr>
          </a:p>
        </p:txBody>
      </p:sp>
      <p:sp>
        <p:nvSpPr>
          <p:cNvPr id="222" name="Google Shape;222;p32"/>
          <p:cNvSpPr txBox="1"/>
          <p:nvPr/>
        </p:nvSpPr>
        <p:spPr>
          <a:xfrm>
            <a:off x="9975" y="1456500"/>
            <a:ext cx="8965200" cy="360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FFFFFF"/>
              </a:buClr>
              <a:buSzPts val="2200"/>
              <a:buChar char="●"/>
            </a:pPr>
            <a:r>
              <a:rPr b="1" lang="en" sz="2200">
                <a:solidFill>
                  <a:srgbClr val="FFFFFF"/>
                </a:solidFill>
                <a:latin typeface="Roboto"/>
                <a:ea typeface="Roboto"/>
                <a:cs typeface="Roboto"/>
                <a:sym typeface="Roboto"/>
              </a:rPr>
              <a:t>Wear masks or not as directed by parents or state</a:t>
            </a:r>
            <a:endParaRPr b="1" sz="2200">
              <a:solidFill>
                <a:srgbClr val="FFFFFF"/>
              </a:solidFill>
              <a:latin typeface="Roboto"/>
              <a:ea typeface="Roboto"/>
              <a:cs typeface="Roboto"/>
              <a:sym typeface="Roboto"/>
            </a:endParaRPr>
          </a:p>
          <a:p>
            <a:pPr indent="0" lvl="0" marL="457200" rtl="0" algn="l">
              <a:spcBef>
                <a:spcPts val="0"/>
              </a:spcBef>
              <a:spcAft>
                <a:spcPts val="0"/>
              </a:spcAft>
              <a:buNone/>
            </a:pPr>
            <a:r>
              <a:t/>
            </a:r>
            <a:endParaRPr b="1">
              <a:solidFill>
                <a:srgbClr val="FFFFFF"/>
              </a:solidFill>
              <a:latin typeface="Roboto"/>
              <a:ea typeface="Roboto"/>
              <a:cs typeface="Roboto"/>
              <a:sym typeface="Roboto"/>
            </a:endParaRPr>
          </a:p>
          <a:p>
            <a:pPr indent="-368300" lvl="0" marL="457200" rtl="0" algn="l">
              <a:spcBef>
                <a:spcPts val="0"/>
              </a:spcBef>
              <a:spcAft>
                <a:spcPts val="0"/>
              </a:spcAft>
              <a:buClr>
                <a:srgbClr val="FFFFFF"/>
              </a:buClr>
              <a:buSzPts val="2200"/>
              <a:buChar char="●"/>
            </a:pPr>
            <a:r>
              <a:rPr b="1" lang="en" sz="2200">
                <a:solidFill>
                  <a:srgbClr val="FFFFFF"/>
                </a:solidFill>
                <a:latin typeface="Roboto"/>
                <a:ea typeface="Roboto"/>
                <a:cs typeface="Roboto"/>
                <a:sym typeface="Roboto"/>
              </a:rPr>
              <a:t>Follow school rules, including all security drills</a:t>
            </a:r>
            <a:endParaRPr b="1" sz="2200">
              <a:solidFill>
                <a:srgbClr val="FFFFFF"/>
              </a:solidFill>
              <a:latin typeface="Roboto"/>
              <a:ea typeface="Roboto"/>
              <a:cs typeface="Roboto"/>
              <a:sym typeface="Roboto"/>
            </a:endParaRPr>
          </a:p>
          <a:p>
            <a:pPr indent="0" lvl="0" marL="457200" rtl="0" algn="l">
              <a:spcBef>
                <a:spcPts val="0"/>
              </a:spcBef>
              <a:spcAft>
                <a:spcPts val="0"/>
              </a:spcAft>
              <a:buNone/>
            </a:pPr>
            <a:r>
              <a:t/>
            </a:r>
            <a:endParaRPr b="1">
              <a:solidFill>
                <a:srgbClr val="FFFFFF"/>
              </a:solidFill>
              <a:latin typeface="Roboto"/>
              <a:ea typeface="Roboto"/>
              <a:cs typeface="Roboto"/>
              <a:sym typeface="Roboto"/>
            </a:endParaRPr>
          </a:p>
          <a:p>
            <a:pPr indent="-368300" lvl="0" marL="457200" rtl="0" algn="l">
              <a:spcBef>
                <a:spcPts val="0"/>
              </a:spcBef>
              <a:spcAft>
                <a:spcPts val="0"/>
              </a:spcAft>
              <a:buClr>
                <a:srgbClr val="FFFFFF"/>
              </a:buClr>
              <a:buSzPts val="2200"/>
              <a:buFont typeface="Roboto"/>
              <a:buChar char="●"/>
            </a:pPr>
            <a:r>
              <a:rPr b="1" lang="en" sz="2200">
                <a:solidFill>
                  <a:srgbClr val="FFFFFF"/>
                </a:solidFill>
                <a:latin typeface="Roboto"/>
                <a:ea typeface="Roboto"/>
                <a:cs typeface="Roboto"/>
                <a:sym typeface="Roboto"/>
              </a:rPr>
              <a:t>If not feeling well, tell an adult </a:t>
            </a:r>
            <a:endParaRPr b="1" sz="2200">
              <a:solidFill>
                <a:srgbClr val="FFFFFF"/>
              </a:solidFill>
              <a:latin typeface="Roboto"/>
              <a:ea typeface="Roboto"/>
              <a:cs typeface="Roboto"/>
              <a:sym typeface="Roboto"/>
            </a:endParaRPr>
          </a:p>
          <a:p>
            <a:pPr indent="0" lvl="0" marL="457200" rtl="0" algn="l">
              <a:spcBef>
                <a:spcPts val="0"/>
              </a:spcBef>
              <a:spcAft>
                <a:spcPts val="0"/>
              </a:spcAft>
              <a:buNone/>
            </a:pPr>
            <a:r>
              <a:t/>
            </a:r>
            <a:endParaRPr b="1">
              <a:solidFill>
                <a:srgbClr val="FFFFFF"/>
              </a:solidFill>
              <a:latin typeface="Roboto"/>
              <a:ea typeface="Roboto"/>
              <a:cs typeface="Roboto"/>
              <a:sym typeface="Roboto"/>
            </a:endParaRPr>
          </a:p>
          <a:p>
            <a:pPr indent="-368300" lvl="0" marL="457200" rtl="0" algn="l">
              <a:spcBef>
                <a:spcPts val="0"/>
              </a:spcBef>
              <a:spcAft>
                <a:spcPts val="0"/>
              </a:spcAft>
              <a:buClr>
                <a:srgbClr val="FFFFFF"/>
              </a:buClr>
              <a:buSzPts val="2200"/>
              <a:buFont typeface="Roboto"/>
              <a:buChar char="●"/>
            </a:pPr>
            <a:r>
              <a:rPr b="1" lang="en" sz="2200">
                <a:solidFill>
                  <a:srgbClr val="FFFFFF"/>
                </a:solidFill>
                <a:latin typeface="Roboto"/>
                <a:ea typeface="Roboto"/>
                <a:cs typeface="Roboto"/>
                <a:sym typeface="Roboto"/>
              </a:rPr>
              <a:t>Wash hands with soap and water for at least 20 seconds</a:t>
            </a:r>
            <a:endParaRPr b="1" sz="2200">
              <a:solidFill>
                <a:srgbClr val="FFFFFF"/>
              </a:solidFill>
              <a:latin typeface="Roboto"/>
              <a:ea typeface="Roboto"/>
              <a:cs typeface="Roboto"/>
              <a:sym typeface="Roboto"/>
            </a:endParaRPr>
          </a:p>
          <a:p>
            <a:pPr indent="0" lvl="0" marL="457200" rtl="0" algn="l">
              <a:spcBef>
                <a:spcPts val="0"/>
              </a:spcBef>
              <a:spcAft>
                <a:spcPts val="0"/>
              </a:spcAft>
              <a:buNone/>
            </a:pPr>
            <a:r>
              <a:t/>
            </a:r>
            <a:endParaRPr b="1">
              <a:solidFill>
                <a:srgbClr val="FFFFFF"/>
              </a:solidFill>
              <a:latin typeface="Roboto"/>
              <a:ea typeface="Roboto"/>
              <a:cs typeface="Roboto"/>
              <a:sym typeface="Roboto"/>
            </a:endParaRPr>
          </a:p>
          <a:p>
            <a:pPr indent="-368300" lvl="0" marL="457200" rtl="0" algn="l">
              <a:spcBef>
                <a:spcPts val="0"/>
              </a:spcBef>
              <a:spcAft>
                <a:spcPts val="0"/>
              </a:spcAft>
              <a:buClr>
                <a:srgbClr val="FFFFFF"/>
              </a:buClr>
              <a:buSzPts val="2200"/>
              <a:buFont typeface="Roboto"/>
              <a:buChar char="●"/>
            </a:pPr>
            <a:r>
              <a:rPr b="1" lang="en" sz="2200">
                <a:solidFill>
                  <a:srgbClr val="FFFFFF"/>
                </a:solidFill>
                <a:latin typeface="Roboto"/>
                <a:ea typeface="Roboto"/>
                <a:cs typeface="Roboto"/>
                <a:sym typeface="Roboto"/>
              </a:rPr>
              <a:t>Snack is included in the schedule. Students are not permitted to share food.</a:t>
            </a:r>
            <a:endParaRPr b="1" sz="2200">
              <a:solidFill>
                <a:srgbClr val="FFFFFF"/>
              </a:solidFill>
              <a:latin typeface="Roboto"/>
              <a:ea typeface="Roboto"/>
              <a:cs typeface="Roboto"/>
              <a:sym typeface="Roboto"/>
            </a:endParaRPr>
          </a:p>
          <a:p>
            <a:pPr indent="0" lvl="0" marL="457200" rtl="0" algn="l">
              <a:spcBef>
                <a:spcPts val="0"/>
              </a:spcBef>
              <a:spcAft>
                <a:spcPts val="0"/>
              </a:spcAft>
              <a:buNone/>
            </a:pPr>
            <a:r>
              <a:t/>
            </a:r>
            <a:endParaRPr b="1">
              <a:solidFill>
                <a:srgbClr val="FFFFFF"/>
              </a:solidFill>
              <a:latin typeface="Roboto"/>
              <a:ea typeface="Roboto"/>
              <a:cs typeface="Roboto"/>
              <a:sym typeface="Roboto"/>
            </a:endParaRPr>
          </a:p>
          <a:p>
            <a:pPr indent="-368300" lvl="0" marL="457200" rtl="0" algn="l">
              <a:spcBef>
                <a:spcPts val="0"/>
              </a:spcBef>
              <a:spcAft>
                <a:spcPts val="0"/>
              </a:spcAft>
              <a:buClr>
                <a:srgbClr val="FFFFFF"/>
              </a:buClr>
              <a:buSzPts val="2200"/>
              <a:buFont typeface="Roboto"/>
              <a:buChar char="●"/>
            </a:pPr>
            <a:r>
              <a:rPr b="1" lang="en" sz="2200">
                <a:solidFill>
                  <a:srgbClr val="FFFFFF"/>
                </a:solidFill>
                <a:latin typeface="Roboto"/>
                <a:ea typeface="Roboto"/>
                <a:cs typeface="Roboto"/>
                <a:sym typeface="Roboto"/>
              </a:rPr>
              <a:t>Follow signs in the hallways and bathroom at all times</a:t>
            </a:r>
            <a:endParaRPr b="1" sz="2200">
              <a:solidFill>
                <a:srgbClr val="FFFFFF"/>
              </a:solidFill>
              <a:latin typeface="Roboto"/>
              <a:ea typeface="Roboto"/>
              <a:cs typeface="Roboto"/>
              <a:sym typeface="Roboto"/>
            </a:endParaRPr>
          </a:p>
        </p:txBody>
      </p:sp>
      <p:pic>
        <p:nvPicPr>
          <p:cNvPr id="223" name="Google Shape;223;p32"/>
          <p:cNvPicPr preferRelativeResize="0"/>
          <p:nvPr/>
        </p:nvPicPr>
        <p:blipFill>
          <a:blip r:embed="rId3">
            <a:alphaModFix/>
          </a:blip>
          <a:stretch>
            <a:fillRect/>
          </a:stretch>
        </p:blipFill>
        <p:spPr>
          <a:xfrm>
            <a:off x="0" y="-23650"/>
            <a:ext cx="2781300" cy="1352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p:nvPr/>
        </p:nvSpPr>
        <p:spPr>
          <a:xfrm>
            <a:off x="9975" y="0"/>
            <a:ext cx="9144000" cy="1176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3"/>
          <p:cNvSpPr txBox="1"/>
          <p:nvPr/>
        </p:nvSpPr>
        <p:spPr>
          <a:xfrm>
            <a:off x="2362375" y="183200"/>
            <a:ext cx="6332100" cy="67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chemeClr val="accent1"/>
                </a:solidFill>
                <a:latin typeface="Roboto"/>
                <a:ea typeface="Roboto"/>
                <a:cs typeface="Roboto"/>
                <a:sym typeface="Roboto"/>
              </a:rPr>
              <a:t>Support and Assessment </a:t>
            </a:r>
            <a:endParaRPr b="1" sz="3300">
              <a:solidFill>
                <a:schemeClr val="accent1"/>
              </a:solidFill>
              <a:latin typeface="Roboto"/>
              <a:ea typeface="Roboto"/>
              <a:cs typeface="Roboto"/>
              <a:sym typeface="Roboto"/>
            </a:endParaRPr>
          </a:p>
          <a:p>
            <a:pPr indent="0" lvl="0" marL="0" rtl="0" algn="ctr">
              <a:spcBef>
                <a:spcPts val="0"/>
              </a:spcBef>
              <a:spcAft>
                <a:spcPts val="0"/>
              </a:spcAft>
              <a:buNone/>
            </a:pPr>
            <a:r>
              <a:t/>
            </a:r>
            <a:endParaRPr b="1" sz="2800">
              <a:solidFill>
                <a:srgbClr val="666666"/>
              </a:solidFill>
              <a:latin typeface="Roboto"/>
              <a:ea typeface="Roboto"/>
              <a:cs typeface="Roboto"/>
              <a:sym typeface="Roboto"/>
            </a:endParaRPr>
          </a:p>
        </p:txBody>
      </p:sp>
      <p:sp>
        <p:nvSpPr>
          <p:cNvPr id="230" name="Google Shape;230;p33"/>
          <p:cNvSpPr txBox="1"/>
          <p:nvPr/>
        </p:nvSpPr>
        <p:spPr>
          <a:xfrm>
            <a:off x="106050" y="1268075"/>
            <a:ext cx="8931900" cy="38754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rgbClr val="FFFFFF"/>
              </a:buClr>
              <a:buSzPts val="1900"/>
              <a:buChar char="●"/>
            </a:pPr>
            <a:r>
              <a:rPr b="1" lang="en" sz="1900">
                <a:solidFill>
                  <a:srgbClr val="FFFFFF"/>
                </a:solidFill>
                <a:latin typeface="Roboto"/>
                <a:ea typeface="Roboto"/>
                <a:cs typeface="Roboto"/>
                <a:sym typeface="Roboto"/>
              </a:rPr>
              <a:t>Small group work and one-on one-support can and will be provided at back table.</a:t>
            </a:r>
            <a:endParaRPr b="1" sz="1900">
              <a:solidFill>
                <a:srgbClr val="FFFFFF"/>
              </a:solidFill>
              <a:latin typeface="Roboto"/>
              <a:ea typeface="Roboto"/>
              <a:cs typeface="Roboto"/>
              <a:sym typeface="Roboto"/>
            </a:endParaRPr>
          </a:p>
          <a:p>
            <a:pPr indent="0" lvl="0" marL="0" rtl="0" algn="l">
              <a:spcBef>
                <a:spcPts val="0"/>
              </a:spcBef>
              <a:spcAft>
                <a:spcPts val="0"/>
              </a:spcAft>
              <a:buNone/>
            </a:pPr>
            <a:r>
              <a:t/>
            </a:r>
            <a:endParaRPr b="1" sz="1900">
              <a:solidFill>
                <a:srgbClr val="FFFFFF"/>
              </a:solidFill>
              <a:latin typeface="Roboto"/>
              <a:ea typeface="Roboto"/>
              <a:cs typeface="Roboto"/>
              <a:sym typeface="Roboto"/>
            </a:endParaRPr>
          </a:p>
          <a:p>
            <a:pPr indent="-349250" lvl="0" marL="457200" rtl="0" algn="l">
              <a:spcBef>
                <a:spcPts val="0"/>
              </a:spcBef>
              <a:spcAft>
                <a:spcPts val="0"/>
              </a:spcAft>
              <a:buClr>
                <a:srgbClr val="FFFFFF"/>
              </a:buClr>
              <a:buSzPts val="1900"/>
              <a:buFont typeface="Roboto"/>
              <a:buChar char="●"/>
            </a:pPr>
            <a:r>
              <a:rPr b="1" lang="en" sz="1900">
                <a:solidFill>
                  <a:srgbClr val="FFFFFF"/>
                </a:solidFill>
                <a:latin typeface="Roboto"/>
                <a:ea typeface="Roboto"/>
                <a:cs typeface="Roboto"/>
                <a:sym typeface="Roboto"/>
              </a:rPr>
              <a:t>Assessments will be given on paper and on computers</a:t>
            </a:r>
            <a:endParaRPr b="1" sz="19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900">
              <a:solidFill>
                <a:srgbClr val="FFFFFF"/>
              </a:solidFill>
              <a:latin typeface="Roboto"/>
              <a:ea typeface="Roboto"/>
              <a:cs typeface="Roboto"/>
              <a:sym typeface="Roboto"/>
            </a:endParaRPr>
          </a:p>
          <a:p>
            <a:pPr indent="-349250" lvl="0" marL="457200" rtl="0" algn="l">
              <a:spcBef>
                <a:spcPts val="0"/>
              </a:spcBef>
              <a:spcAft>
                <a:spcPts val="0"/>
              </a:spcAft>
              <a:buClr>
                <a:srgbClr val="FFFFFF"/>
              </a:buClr>
              <a:buSzPts val="1900"/>
              <a:buFont typeface="Roboto"/>
              <a:buChar char="●"/>
            </a:pPr>
            <a:r>
              <a:rPr b="1" lang="en" sz="1900">
                <a:solidFill>
                  <a:srgbClr val="FFFFFF"/>
                </a:solidFill>
                <a:latin typeface="Roboto"/>
                <a:ea typeface="Roboto"/>
                <a:cs typeface="Roboto"/>
                <a:sym typeface="Roboto"/>
              </a:rPr>
              <a:t>Reading and Writing Conferences will continue to inform instruction  </a:t>
            </a:r>
            <a:endParaRPr b="1" sz="19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300">
              <a:solidFill>
                <a:srgbClr val="FFFFFF"/>
              </a:solidFill>
              <a:latin typeface="Roboto"/>
              <a:ea typeface="Roboto"/>
              <a:cs typeface="Roboto"/>
              <a:sym typeface="Roboto"/>
            </a:endParaRPr>
          </a:p>
          <a:p>
            <a:pPr indent="-349250" lvl="0" marL="457200" rtl="0" algn="l">
              <a:spcBef>
                <a:spcPts val="0"/>
              </a:spcBef>
              <a:spcAft>
                <a:spcPts val="0"/>
              </a:spcAft>
              <a:buClr>
                <a:srgbClr val="FFFFFF"/>
              </a:buClr>
              <a:buSzPts val="1900"/>
              <a:buFont typeface="Roboto"/>
              <a:buChar char="●"/>
            </a:pPr>
            <a:r>
              <a:rPr b="1" lang="en" sz="1900">
                <a:solidFill>
                  <a:srgbClr val="FFFFFF"/>
                </a:solidFill>
                <a:latin typeface="Roboto"/>
                <a:ea typeface="Roboto"/>
                <a:cs typeface="Roboto"/>
                <a:sym typeface="Roboto"/>
              </a:rPr>
              <a:t>New Jersey Student Learning Standards (NJSLS) and District Benchmarks will continuously be assessed</a:t>
            </a:r>
            <a:endParaRPr b="1" sz="19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900">
              <a:solidFill>
                <a:srgbClr val="FFFFFF"/>
              </a:solidFill>
              <a:latin typeface="Roboto"/>
              <a:ea typeface="Roboto"/>
              <a:cs typeface="Roboto"/>
              <a:sym typeface="Roboto"/>
            </a:endParaRPr>
          </a:p>
          <a:p>
            <a:pPr indent="-349250" lvl="0" marL="457200" rtl="0" algn="l">
              <a:spcBef>
                <a:spcPts val="0"/>
              </a:spcBef>
              <a:spcAft>
                <a:spcPts val="0"/>
              </a:spcAft>
              <a:buClr>
                <a:srgbClr val="FFFFFF"/>
              </a:buClr>
              <a:buSzPts val="1900"/>
              <a:buFont typeface="Roboto"/>
              <a:buChar char="●"/>
            </a:pPr>
            <a:r>
              <a:rPr b="1" lang="en" sz="1900">
                <a:solidFill>
                  <a:srgbClr val="FFFFFF"/>
                </a:solidFill>
                <a:latin typeface="Roboto"/>
                <a:ea typeface="Roboto"/>
                <a:cs typeface="Roboto"/>
                <a:sym typeface="Roboto"/>
              </a:rPr>
              <a:t>DIBELS Benchmark Assessment: Given at the beginning, middle, and end of the year to students in Grades K-3 to identify students who may be at risk of reading difficulties and progress monitor students’ reading skills</a:t>
            </a:r>
            <a:endParaRPr b="1" sz="19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9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t/>
            </a:r>
            <a:endParaRPr b="1" sz="18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2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2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8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000">
              <a:solidFill>
                <a:srgbClr val="FFFFFF"/>
              </a:solidFill>
              <a:latin typeface="Roboto"/>
              <a:ea typeface="Roboto"/>
              <a:cs typeface="Roboto"/>
              <a:sym typeface="Roboto"/>
            </a:endParaRPr>
          </a:p>
          <a:p>
            <a:pPr indent="0" lvl="0" marL="0" rtl="0" algn="l">
              <a:spcBef>
                <a:spcPts val="0"/>
              </a:spcBef>
              <a:spcAft>
                <a:spcPts val="0"/>
              </a:spcAft>
              <a:buNone/>
            </a:pPr>
            <a:r>
              <a:t/>
            </a:r>
            <a:endParaRPr b="1" sz="1800">
              <a:solidFill>
                <a:srgbClr val="FFFFFF"/>
              </a:solidFill>
              <a:latin typeface="Roboto"/>
              <a:ea typeface="Roboto"/>
              <a:cs typeface="Roboto"/>
              <a:sym typeface="Roboto"/>
            </a:endParaRPr>
          </a:p>
        </p:txBody>
      </p:sp>
      <p:pic>
        <p:nvPicPr>
          <p:cNvPr id="231" name="Google Shape;231;p33"/>
          <p:cNvPicPr preferRelativeResize="0"/>
          <p:nvPr/>
        </p:nvPicPr>
        <p:blipFill>
          <a:blip r:embed="rId3">
            <a:alphaModFix/>
          </a:blip>
          <a:stretch>
            <a:fillRect/>
          </a:stretch>
        </p:blipFill>
        <p:spPr>
          <a:xfrm>
            <a:off x="98600" y="-23650"/>
            <a:ext cx="2418879" cy="1176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p:nvPr/>
        </p:nvSpPr>
        <p:spPr>
          <a:xfrm>
            <a:off x="0" y="-171050"/>
            <a:ext cx="9144000" cy="98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4"/>
          <p:cNvSpPr txBox="1"/>
          <p:nvPr/>
        </p:nvSpPr>
        <p:spPr>
          <a:xfrm>
            <a:off x="1786150" y="116175"/>
            <a:ext cx="7137000" cy="56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Roboto"/>
                <a:ea typeface="Roboto"/>
                <a:cs typeface="Roboto"/>
                <a:sym typeface="Roboto"/>
              </a:rPr>
              <a:t>W.I.N.-What I Need Intervention Period</a:t>
            </a:r>
            <a:endParaRPr b="1" sz="2300">
              <a:solidFill>
                <a:schemeClr val="accent1"/>
              </a:solidFill>
              <a:latin typeface="Roboto"/>
              <a:ea typeface="Roboto"/>
              <a:cs typeface="Roboto"/>
              <a:sym typeface="Roboto"/>
            </a:endParaRPr>
          </a:p>
        </p:txBody>
      </p:sp>
      <p:sp>
        <p:nvSpPr>
          <p:cNvPr id="238" name="Google Shape;238;p34"/>
          <p:cNvSpPr txBox="1"/>
          <p:nvPr/>
        </p:nvSpPr>
        <p:spPr>
          <a:xfrm>
            <a:off x="9975" y="869025"/>
            <a:ext cx="8913300" cy="4057200"/>
          </a:xfrm>
          <a:prstGeom prst="rect">
            <a:avLst/>
          </a:prstGeom>
          <a:noFill/>
          <a:ln>
            <a:noFill/>
          </a:ln>
        </p:spPr>
        <p:txBody>
          <a:bodyPr anchorCtr="0" anchor="t" bIns="91425" lIns="91425" spcFirstLastPara="1" rIns="91425" wrap="square" tIns="91425">
            <a:noAutofit/>
          </a:bodyPr>
          <a:lstStyle/>
          <a:p>
            <a:pPr indent="0" lvl="0" marL="0" rtl="0" algn="l">
              <a:lnSpc>
                <a:spcPct val="155000"/>
              </a:lnSpc>
              <a:spcBef>
                <a:spcPts val="0"/>
              </a:spcBef>
              <a:spcAft>
                <a:spcPts val="0"/>
              </a:spcAft>
              <a:buNone/>
            </a:pPr>
            <a:r>
              <a:rPr b="1" lang="en" sz="1500" u="sng">
                <a:solidFill>
                  <a:schemeClr val="lt1"/>
                </a:solidFill>
                <a:latin typeface="Roboto"/>
                <a:ea typeface="Roboto"/>
                <a:cs typeface="Roboto"/>
                <a:sym typeface="Roboto"/>
              </a:rPr>
              <a:t>Tier 1</a:t>
            </a:r>
            <a:r>
              <a:rPr b="1" lang="en" sz="1500">
                <a:solidFill>
                  <a:schemeClr val="lt1"/>
                </a:solidFill>
                <a:latin typeface="Roboto"/>
                <a:ea typeface="Roboto"/>
                <a:cs typeface="Roboto"/>
                <a:sym typeface="Roboto"/>
              </a:rPr>
              <a:t> - Universal Supports &amp; Enrichment - These students either receive reinforcement from the classroom teacher or enrichment from an Enrichment teacher during their W.I.N. Period because they are either meeting or exceeding grade-level expectations in a certain skill area.</a:t>
            </a:r>
            <a:endParaRPr b="1" sz="1500">
              <a:solidFill>
                <a:schemeClr val="lt1"/>
              </a:solidFill>
              <a:latin typeface="Roboto"/>
              <a:ea typeface="Roboto"/>
              <a:cs typeface="Roboto"/>
              <a:sym typeface="Roboto"/>
            </a:endParaRPr>
          </a:p>
          <a:p>
            <a:pPr indent="0" lvl="0" marL="0" rtl="0" algn="l">
              <a:lnSpc>
                <a:spcPct val="155000"/>
              </a:lnSpc>
              <a:spcBef>
                <a:spcPts val="1100"/>
              </a:spcBef>
              <a:spcAft>
                <a:spcPts val="0"/>
              </a:spcAft>
              <a:buNone/>
            </a:pPr>
            <a:r>
              <a:rPr b="1" lang="en" sz="1500" u="sng">
                <a:solidFill>
                  <a:schemeClr val="lt1"/>
                </a:solidFill>
                <a:latin typeface="Roboto"/>
                <a:ea typeface="Roboto"/>
                <a:cs typeface="Roboto"/>
                <a:sym typeface="Roboto"/>
              </a:rPr>
              <a:t>Tier 2</a:t>
            </a:r>
            <a:r>
              <a:rPr b="1" lang="en" sz="1500">
                <a:solidFill>
                  <a:schemeClr val="lt1"/>
                </a:solidFill>
                <a:latin typeface="Roboto"/>
                <a:ea typeface="Roboto"/>
                <a:cs typeface="Roboto"/>
                <a:sym typeface="Roboto"/>
              </a:rPr>
              <a:t> - Targeted, Small Group Interventions - These students receive support from either an Interventionist or Classroom Teacher during their W.I.N. Period. These students usually need a little more support in a certain skill to ensure they reach grade-level benchmarks by the end of the school year.</a:t>
            </a:r>
            <a:endParaRPr b="1" sz="1500">
              <a:solidFill>
                <a:schemeClr val="lt1"/>
              </a:solidFill>
              <a:latin typeface="Roboto"/>
              <a:ea typeface="Roboto"/>
              <a:cs typeface="Roboto"/>
              <a:sym typeface="Roboto"/>
            </a:endParaRPr>
          </a:p>
          <a:p>
            <a:pPr indent="0" lvl="0" marL="0" rtl="0" algn="l">
              <a:lnSpc>
                <a:spcPct val="155000"/>
              </a:lnSpc>
              <a:spcBef>
                <a:spcPts val="1100"/>
              </a:spcBef>
              <a:spcAft>
                <a:spcPts val="0"/>
              </a:spcAft>
              <a:buNone/>
            </a:pPr>
            <a:r>
              <a:rPr b="1" lang="en" sz="1500" u="sng">
                <a:solidFill>
                  <a:schemeClr val="lt1"/>
                </a:solidFill>
                <a:latin typeface="Roboto"/>
                <a:ea typeface="Roboto"/>
                <a:cs typeface="Roboto"/>
                <a:sym typeface="Roboto"/>
              </a:rPr>
              <a:t>Tier 3</a:t>
            </a:r>
            <a:r>
              <a:rPr b="1" lang="en" sz="1500">
                <a:solidFill>
                  <a:schemeClr val="lt1"/>
                </a:solidFill>
                <a:latin typeface="Roboto"/>
                <a:ea typeface="Roboto"/>
                <a:cs typeface="Roboto"/>
                <a:sym typeface="Roboto"/>
              </a:rPr>
              <a:t> - Intensive Interventions - These students receive support from either an Interventionist or Special Education Teacher during their W.I.N. Period. These students need more support in one or more skills areas to ensure they reach grade-level benchmarks by the end of the school year.</a:t>
            </a:r>
            <a:endParaRPr b="1" sz="1500">
              <a:solidFill>
                <a:schemeClr val="lt1"/>
              </a:solidFill>
            </a:endParaRPr>
          </a:p>
          <a:p>
            <a:pPr indent="0" lvl="0" marL="0" rtl="0" algn="l">
              <a:spcBef>
                <a:spcPts val="320"/>
              </a:spcBef>
              <a:spcAft>
                <a:spcPts val="0"/>
              </a:spcAft>
              <a:buClr>
                <a:srgbClr val="000000"/>
              </a:buClr>
              <a:buSzPts val="400"/>
              <a:buFont typeface="Arial"/>
              <a:buNone/>
            </a:pPr>
            <a:r>
              <a:rPr b="1" lang="en" sz="1900" u="sng">
                <a:solidFill>
                  <a:schemeClr val="accent6"/>
                </a:solidFill>
                <a:latin typeface="Calibri"/>
                <a:ea typeface="Calibri"/>
                <a:cs typeface="Calibri"/>
                <a:sym typeface="Calibri"/>
                <a:hlinkClick r:id="rId3">
                  <a:extLst>
                    <a:ext uri="{A12FA001-AC4F-418D-AE19-62706E023703}">
                      <ahyp:hlinkClr val="tx"/>
                    </a:ext>
                  </a:extLst>
                </a:hlinkClick>
              </a:rPr>
              <a:t>https://sites.google.com/riveredgeschools.org/</a:t>
            </a:r>
            <a:r>
              <a:rPr lang="en" sz="1900" u="sng">
                <a:solidFill>
                  <a:schemeClr val="accent6"/>
                </a:solidFill>
                <a:latin typeface="Calibri"/>
                <a:ea typeface="Calibri"/>
                <a:cs typeface="Calibri"/>
                <a:sym typeface="Calibri"/>
                <a:hlinkClick r:id="rId4">
                  <a:extLst>
                    <a:ext uri="{A12FA001-AC4F-418D-AE19-62706E023703}">
                      <ahyp:hlinkClr val="tx"/>
                    </a:ext>
                  </a:extLst>
                </a:hlinkClick>
              </a:rPr>
              <a:t>win/home</a:t>
            </a:r>
            <a:endParaRPr sz="1900">
              <a:solidFill>
                <a:schemeClr val="accent6"/>
              </a:solidFill>
              <a:latin typeface="Calibri"/>
              <a:ea typeface="Calibri"/>
              <a:cs typeface="Calibri"/>
              <a:sym typeface="Calibri"/>
            </a:endParaRPr>
          </a:p>
        </p:txBody>
      </p:sp>
      <p:sp>
        <p:nvSpPr>
          <p:cNvPr id="239" name="Google Shape;239;p34"/>
          <p:cNvSpPr txBox="1"/>
          <p:nvPr/>
        </p:nvSpPr>
        <p:spPr>
          <a:xfrm>
            <a:off x="100475" y="4703750"/>
            <a:ext cx="52518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a:ea typeface="Roboto"/>
              <a:cs typeface="Roboto"/>
              <a:sym typeface="Roboto"/>
            </a:endParaRPr>
          </a:p>
        </p:txBody>
      </p:sp>
      <p:pic>
        <p:nvPicPr>
          <p:cNvPr id="240" name="Google Shape;240;p34"/>
          <p:cNvPicPr preferRelativeResize="0"/>
          <p:nvPr/>
        </p:nvPicPr>
        <p:blipFill>
          <a:blip r:embed="rId5">
            <a:alphaModFix/>
          </a:blip>
          <a:stretch>
            <a:fillRect/>
          </a:stretch>
        </p:blipFill>
        <p:spPr>
          <a:xfrm>
            <a:off x="9975" y="-114025"/>
            <a:ext cx="1835225" cy="8924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p:nvPr/>
        </p:nvSpPr>
        <p:spPr>
          <a:xfrm>
            <a:off x="0" y="8475"/>
            <a:ext cx="9144000" cy="135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5"/>
          <p:cNvSpPr txBox="1"/>
          <p:nvPr/>
        </p:nvSpPr>
        <p:spPr>
          <a:xfrm>
            <a:off x="2455500" y="218275"/>
            <a:ext cx="6688500" cy="49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chemeClr val="accent1"/>
                </a:solidFill>
                <a:latin typeface="Roboto"/>
                <a:ea typeface="Roboto"/>
                <a:cs typeface="Roboto"/>
                <a:sym typeface="Roboto"/>
              </a:rPr>
              <a:t>Post Dismissal Instructional Academy - PDIA  Grades 2-6</a:t>
            </a:r>
            <a:endParaRPr b="1" sz="3100">
              <a:solidFill>
                <a:schemeClr val="accent1"/>
              </a:solidFill>
              <a:latin typeface="Roboto"/>
              <a:ea typeface="Roboto"/>
              <a:cs typeface="Roboto"/>
              <a:sym typeface="Roboto"/>
            </a:endParaRPr>
          </a:p>
          <a:p>
            <a:pPr indent="0" lvl="0" marL="0" rtl="0" algn="ctr">
              <a:spcBef>
                <a:spcPts val="0"/>
              </a:spcBef>
              <a:spcAft>
                <a:spcPts val="0"/>
              </a:spcAft>
              <a:buNone/>
            </a:pPr>
            <a:r>
              <a:t/>
            </a:r>
            <a:endParaRPr b="1" sz="2800">
              <a:solidFill>
                <a:srgbClr val="666666"/>
              </a:solidFill>
              <a:latin typeface="Roboto"/>
              <a:ea typeface="Roboto"/>
              <a:cs typeface="Roboto"/>
              <a:sym typeface="Roboto"/>
            </a:endParaRPr>
          </a:p>
        </p:txBody>
      </p:sp>
      <p:sp>
        <p:nvSpPr>
          <p:cNvPr id="247" name="Google Shape;247;p35"/>
          <p:cNvSpPr txBox="1"/>
          <p:nvPr/>
        </p:nvSpPr>
        <p:spPr>
          <a:xfrm>
            <a:off x="98550" y="1290275"/>
            <a:ext cx="8946900" cy="3669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lt1"/>
              </a:buClr>
              <a:buSzPts val="1800"/>
              <a:buFont typeface="Caveat"/>
              <a:buChar char="●"/>
            </a:pPr>
            <a:r>
              <a:rPr b="1" lang="en" sz="1800">
                <a:solidFill>
                  <a:schemeClr val="lt1"/>
                </a:solidFill>
                <a:latin typeface="Roboto"/>
                <a:ea typeface="Roboto"/>
                <a:cs typeface="Roboto"/>
                <a:sym typeface="Roboto"/>
              </a:rPr>
              <a:t>Weekly, after-school, instruction for students in Grades 2-6</a:t>
            </a:r>
            <a:endParaRPr b="1"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b="1" lang="en" sz="1800">
                <a:solidFill>
                  <a:schemeClr val="lt1"/>
                </a:solidFill>
                <a:latin typeface="Roboto"/>
                <a:ea typeface="Roboto"/>
                <a:cs typeface="Roboto"/>
                <a:sym typeface="Roboto"/>
              </a:rPr>
              <a:t>This service is offered only to students who we feel need to close some learning gaps in either Math or English Language Arts</a:t>
            </a:r>
            <a:endParaRPr b="1"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b="1" lang="en" sz="1800">
                <a:solidFill>
                  <a:schemeClr val="lt1"/>
                </a:solidFill>
                <a:latin typeface="Roboto"/>
                <a:ea typeface="Roboto"/>
                <a:cs typeface="Roboto"/>
                <a:sym typeface="Roboto"/>
              </a:rPr>
              <a:t>This year no Social Emotional PDIA will be offered to K-6 students that qualify</a:t>
            </a:r>
            <a:endParaRPr b="1"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Caveat"/>
              <a:buChar char="●"/>
            </a:pPr>
            <a:r>
              <a:rPr b="1" lang="en" sz="1800">
                <a:solidFill>
                  <a:schemeClr val="lt1"/>
                </a:solidFill>
                <a:latin typeface="Roboto"/>
                <a:ea typeface="Roboto"/>
                <a:cs typeface="Roboto"/>
                <a:sym typeface="Roboto"/>
              </a:rPr>
              <a:t>Selection criteria of students who qualify for this service, is based on multiple factors, including teacher recommendation and benchmark assessment results</a:t>
            </a:r>
            <a:endParaRPr b="1"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Caveat"/>
              <a:buChar char="●"/>
            </a:pPr>
            <a:r>
              <a:rPr b="1" lang="en" sz="1800">
                <a:solidFill>
                  <a:schemeClr val="lt1"/>
                </a:solidFill>
                <a:latin typeface="Roboto"/>
                <a:ea typeface="Roboto"/>
                <a:cs typeface="Roboto"/>
                <a:sym typeface="Roboto"/>
              </a:rPr>
              <a:t>Eight week cycles of instruction in specific skills for Math and English Language Arts</a:t>
            </a:r>
            <a:endParaRPr b="1"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Caveat"/>
              <a:buChar char="●"/>
            </a:pPr>
            <a:r>
              <a:rPr b="1" lang="en" sz="1800">
                <a:solidFill>
                  <a:schemeClr val="lt1"/>
                </a:solidFill>
                <a:latin typeface="Roboto"/>
                <a:ea typeface="Roboto"/>
                <a:cs typeface="Roboto"/>
                <a:sym typeface="Roboto"/>
              </a:rPr>
              <a:t>Classes are one hour long and run from 3:15 to 4:15 one day a week</a:t>
            </a:r>
            <a:endParaRPr b="1"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b="1" lang="en" sz="1800">
                <a:solidFill>
                  <a:schemeClr val="lt1"/>
                </a:solidFill>
                <a:latin typeface="Roboto"/>
                <a:ea typeface="Roboto"/>
                <a:cs typeface="Roboto"/>
                <a:sym typeface="Roboto"/>
              </a:rPr>
              <a:t>Classes are taught by classroom teachers, who are familiar with the material for the grade level</a:t>
            </a:r>
            <a:endParaRPr b="1" sz="1800">
              <a:solidFill>
                <a:schemeClr val="lt1"/>
              </a:solidFill>
              <a:latin typeface="Roboto"/>
              <a:ea typeface="Roboto"/>
              <a:cs typeface="Roboto"/>
              <a:sym typeface="Roboto"/>
            </a:endParaRPr>
          </a:p>
          <a:p>
            <a:pPr indent="0" lvl="0" marL="457200" rtl="0" algn="l">
              <a:spcBef>
                <a:spcPts val="1000"/>
              </a:spcBef>
              <a:spcAft>
                <a:spcPts val="0"/>
              </a:spcAft>
              <a:buNone/>
            </a:pPr>
            <a:r>
              <a:t/>
            </a:r>
            <a:endParaRPr b="1" sz="18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2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8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000">
              <a:solidFill>
                <a:srgbClr val="FFFFFF"/>
              </a:solidFill>
              <a:latin typeface="Roboto"/>
              <a:ea typeface="Roboto"/>
              <a:cs typeface="Roboto"/>
              <a:sym typeface="Roboto"/>
            </a:endParaRPr>
          </a:p>
          <a:p>
            <a:pPr indent="0" lvl="0" marL="0" rtl="0" algn="l">
              <a:spcBef>
                <a:spcPts val="0"/>
              </a:spcBef>
              <a:spcAft>
                <a:spcPts val="0"/>
              </a:spcAft>
              <a:buNone/>
            </a:pPr>
            <a:r>
              <a:t/>
            </a:r>
            <a:endParaRPr b="1" sz="1800">
              <a:solidFill>
                <a:srgbClr val="FFFFFF"/>
              </a:solidFill>
              <a:latin typeface="Roboto"/>
              <a:ea typeface="Roboto"/>
              <a:cs typeface="Roboto"/>
              <a:sym typeface="Roboto"/>
            </a:endParaRPr>
          </a:p>
        </p:txBody>
      </p:sp>
      <p:pic>
        <p:nvPicPr>
          <p:cNvPr id="248" name="Google Shape;248;p35"/>
          <p:cNvPicPr preferRelativeResize="0"/>
          <p:nvPr/>
        </p:nvPicPr>
        <p:blipFill>
          <a:blip r:embed="rId3">
            <a:alphaModFix/>
          </a:blip>
          <a:stretch>
            <a:fillRect/>
          </a:stretch>
        </p:blipFill>
        <p:spPr>
          <a:xfrm>
            <a:off x="0" y="78175"/>
            <a:ext cx="2492475" cy="1212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p:nvPr/>
        </p:nvSpPr>
        <p:spPr>
          <a:xfrm>
            <a:off x="0" y="8475"/>
            <a:ext cx="9144000" cy="135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6"/>
          <p:cNvSpPr txBox="1"/>
          <p:nvPr/>
        </p:nvSpPr>
        <p:spPr>
          <a:xfrm>
            <a:off x="2455500" y="218275"/>
            <a:ext cx="6688500" cy="49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chemeClr val="accent1"/>
                </a:solidFill>
                <a:latin typeface="Roboto"/>
                <a:ea typeface="Roboto"/>
                <a:cs typeface="Roboto"/>
                <a:sym typeface="Roboto"/>
              </a:rPr>
              <a:t>Gifted and Talented</a:t>
            </a:r>
            <a:r>
              <a:rPr b="1" lang="en" sz="3100">
                <a:solidFill>
                  <a:schemeClr val="accent1"/>
                </a:solidFill>
                <a:latin typeface="Roboto"/>
                <a:ea typeface="Roboto"/>
                <a:cs typeface="Roboto"/>
                <a:sym typeface="Roboto"/>
              </a:rPr>
              <a:t>  </a:t>
            </a:r>
            <a:endParaRPr b="1" sz="3100">
              <a:solidFill>
                <a:schemeClr val="accent1"/>
              </a:solidFill>
              <a:latin typeface="Roboto"/>
              <a:ea typeface="Roboto"/>
              <a:cs typeface="Roboto"/>
              <a:sym typeface="Roboto"/>
            </a:endParaRPr>
          </a:p>
          <a:p>
            <a:pPr indent="0" lvl="0" marL="0" rtl="0" algn="ctr">
              <a:spcBef>
                <a:spcPts val="0"/>
              </a:spcBef>
              <a:spcAft>
                <a:spcPts val="0"/>
              </a:spcAft>
              <a:buNone/>
            </a:pPr>
            <a:r>
              <a:t/>
            </a:r>
            <a:endParaRPr b="1" sz="2800">
              <a:solidFill>
                <a:srgbClr val="666666"/>
              </a:solidFill>
              <a:latin typeface="Roboto"/>
              <a:ea typeface="Roboto"/>
              <a:cs typeface="Roboto"/>
              <a:sym typeface="Roboto"/>
            </a:endParaRPr>
          </a:p>
        </p:txBody>
      </p:sp>
      <p:sp>
        <p:nvSpPr>
          <p:cNvPr id="255" name="Google Shape;255;p36"/>
          <p:cNvSpPr txBox="1"/>
          <p:nvPr/>
        </p:nvSpPr>
        <p:spPr>
          <a:xfrm>
            <a:off x="98550" y="1290275"/>
            <a:ext cx="8946900" cy="366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lt1"/>
                </a:solidFill>
                <a:latin typeface="Roboto"/>
                <a:ea typeface="Roboto"/>
                <a:cs typeface="Roboto"/>
                <a:sym typeface="Roboto"/>
              </a:rPr>
              <a:t>Gifted &amp; Talented</a:t>
            </a:r>
            <a:endParaRPr b="1" sz="1800">
              <a:solidFill>
                <a:schemeClr val="lt1"/>
              </a:solidFill>
              <a:latin typeface="Roboto"/>
              <a:ea typeface="Roboto"/>
              <a:cs typeface="Roboto"/>
              <a:sym typeface="Roboto"/>
            </a:endParaRPr>
          </a:p>
          <a:p>
            <a:pPr indent="0" lvl="0" marL="0" rtl="0" algn="l">
              <a:lnSpc>
                <a:spcPct val="115000"/>
              </a:lnSpc>
              <a:spcBef>
                <a:spcPts val="1000"/>
              </a:spcBef>
              <a:spcAft>
                <a:spcPts val="0"/>
              </a:spcAft>
              <a:buNone/>
            </a:pPr>
            <a:r>
              <a:rPr b="1" lang="en" sz="1800">
                <a:solidFill>
                  <a:schemeClr val="lt1"/>
                </a:solidFill>
                <a:latin typeface="Roboto"/>
                <a:ea typeface="Roboto"/>
                <a:cs typeface="Roboto"/>
                <a:sym typeface="Roboto"/>
              </a:rPr>
              <a:t>New program this year → Tiered Support Model</a:t>
            </a:r>
            <a:endParaRPr b="1" sz="1800">
              <a:solidFill>
                <a:schemeClr val="lt1"/>
              </a:solidFill>
              <a:latin typeface="Roboto"/>
              <a:ea typeface="Roboto"/>
              <a:cs typeface="Roboto"/>
              <a:sym typeface="Roboto"/>
            </a:endParaRPr>
          </a:p>
          <a:p>
            <a:pPr indent="0" lvl="0" marL="0" rtl="0" algn="l">
              <a:lnSpc>
                <a:spcPct val="115000"/>
              </a:lnSpc>
              <a:spcBef>
                <a:spcPts val="1000"/>
              </a:spcBef>
              <a:spcAft>
                <a:spcPts val="0"/>
              </a:spcAft>
              <a:buNone/>
            </a:pPr>
            <a:r>
              <a:rPr b="1" lang="en" sz="1800">
                <a:solidFill>
                  <a:schemeClr val="lt1"/>
                </a:solidFill>
                <a:latin typeface="Roboto"/>
                <a:ea typeface="Roboto"/>
                <a:cs typeface="Roboto"/>
                <a:sym typeface="Roboto"/>
              </a:rPr>
              <a:t>Tier I - Universal Support (i.e.. Clubs, STEAM, Extracurriculars, POP, Competitions, etc)</a:t>
            </a:r>
            <a:endParaRPr b="1" sz="1800">
              <a:solidFill>
                <a:schemeClr val="lt1"/>
              </a:solidFill>
              <a:latin typeface="Roboto"/>
              <a:ea typeface="Roboto"/>
              <a:cs typeface="Roboto"/>
              <a:sym typeface="Roboto"/>
            </a:endParaRPr>
          </a:p>
          <a:p>
            <a:pPr indent="0" lvl="0" marL="0" rtl="0" algn="l">
              <a:lnSpc>
                <a:spcPct val="115000"/>
              </a:lnSpc>
              <a:spcBef>
                <a:spcPts val="1000"/>
              </a:spcBef>
              <a:spcAft>
                <a:spcPts val="0"/>
              </a:spcAft>
              <a:buNone/>
            </a:pPr>
            <a:r>
              <a:rPr b="1" lang="en" sz="1800">
                <a:solidFill>
                  <a:schemeClr val="lt1"/>
                </a:solidFill>
                <a:latin typeface="Roboto"/>
                <a:ea typeface="Roboto"/>
                <a:cs typeface="Roboto"/>
                <a:sym typeface="Roboto"/>
              </a:rPr>
              <a:t>Tier II - Targeted Support (i.e. Academic Enrichment - both pull out and push-in targeted academic support for identified students)</a:t>
            </a:r>
            <a:endParaRPr b="1" sz="1800">
              <a:solidFill>
                <a:schemeClr val="lt1"/>
              </a:solidFill>
              <a:latin typeface="Roboto"/>
              <a:ea typeface="Roboto"/>
              <a:cs typeface="Roboto"/>
              <a:sym typeface="Roboto"/>
            </a:endParaRPr>
          </a:p>
          <a:p>
            <a:pPr indent="0" lvl="0" marL="0" rtl="0" algn="l">
              <a:lnSpc>
                <a:spcPct val="115000"/>
              </a:lnSpc>
              <a:spcBef>
                <a:spcPts val="1000"/>
              </a:spcBef>
              <a:spcAft>
                <a:spcPts val="0"/>
              </a:spcAft>
              <a:buNone/>
            </a:pPr>
            <a:r>
              <a:rPr b="1" lang="en" sz="1800">
                <a:solidFill>
                  <a:schemeClr val="lt1"/>
                </a:solidFill>
                <a:latin typeface="Roboto"/>
                <a:ea typeface="Roboto"/>
                <a:cs typeface="Roboto"/>
                <a:sym typeface="Roboto"/>
              </a:rPr>
              <a:t>Tier III - Intensive Support (i.e. REignite - pull out Gifted learning classes for identified students)</a:t>
            </a:r>
            <a:endParaRPr b="1" sz="1800">
              <a:solidFill>
                <a:schemeClr val="lt1"/>
              </a:solidFill>
              <a:latin typeface="Roboto"/>
              <a:ea typeface="Roboto"/>
              <a:cs typeface="Roboto"/>
              <a:sym typeface="Roboto"/>
            </a:endParaRPr>
          </a:p>
          <a:p>
            <a:pPr indent="0" lvl="0" marL="0" rtl="0" algn="l">
              <a:lnSpc>
                <a:spcPct val="115000"/>
              </a:lnSpc>
              <a:spcBef>
                <a:spcPts val="1000"/>
              </a:spcBef>
              <a:spcAft>
                <a:spcPts val="0"/>
              </a:spcAft>
              <a:buNone/>
            </a:pPr>
            <a:r>
              <a:rPr b="1" lang="en" sz="1800">
                <a:solidFill>
                  <a:schemeClr val="lt1"/>
                </a:solidFill>
                <a:latin typeface="Roboto"/>
                <a:ea typeface="Roboto"/>
                <a:cs typeface="Roboto"/>
                <a:sym typeface="Roboto"/>
              </a:rPr>
              <a:t>Students who qualify for Tier II or Tier III will receive identification letters by early October via the Genesis Parent Portal</a:t>
            </a:r>
            <a:endParaRPr b="1" sz="1800">
              <a:solidFill>
                <a:schemeClr val="lt1"/>
              </a:solidFill>
              <a:latin typeface="Roboto"/>
              <a:ea typeface="Roboto"/>
              <a:cs typeface="Roboto"/>
              <a:sym typeface="Roboto"/>
            </a:endParaRPr>
          </a:p>
          <a:p>
            <a:pPr indent="0" lvl="0" marL="0" rtl="0" algn="l">
              <a:lnSpc>
                <a:spcPct val="115000"/>
              </a:lnSpc>
              <a:spcBef>
                <a:spcPts val="1000"/>
              </a:spcBef>
              <a:spcAft>
                <a:spcPts val="0"/>
              </a:spcAft>
              <a:buNone/>
            </a:pPr>
            <a:r>
              <a:rPr b="1" lang="en" sz="1800">
                <a:solidFill>
                  <a:schemeClr val="lt1"/>
                </a:solidFill>
                <a:latin typeface="Roboto"/>
                <a:ea typeface="Roboto"/>
                <a:cs typeface="Roboto"/>
                <a:sym typeface="Roboto"/>
              </a:rPr>
              <a:t>Please visit our table in the Gym to learn more about our new Gifted &amp; Talented program</a:t>
            </a:r>
            <a:endParaRPr b="1" sz="1800">
              <a:solidFill>
                <a:schemeClr val="lt1"/>
              </a:solidFill>
              <a:latin typeface="Roboto"/>
              <a:ea typeface="Roboto"/>
              <a:cs typeface="Roboto"/>
              <a:sym typeface="Roboto"/>
            </a:endParaRPr>
          </a:p>
          <a:p>
            <a:pPr indent="0" lvl="0" marL="0" rtl="0" algn="l">
              <a:lnSpc>
                <a:spcPct val="115000"/>
              </a:lnSpc>
              <a:spcBef>
                <a:spcPts val="1000"/>
              </a:spcBef>
              <a:spcAft>
                <a:spcPts val="0"/>
              </a:spcAft>
              <a:buNone/>
            </a:pPr>
            <a:r>
              <a:t/>
            </a:r>
            <a:endParaRPr b="1" sz="1800">
              <a:solidFill>
                <a:schemeClr val="lt1"/>
              </a:solidFill>
              <a:latin typeface="Roboto"/>
              <a:ea typeface="Roboto"/>
              <a:cs typeface="Roboto"/>
              <a:sym typeface="Roboto"/>
            </a:endParaRPr>
          </a:p>
          <a:p>
            <a:pPr indent="0" lvl="0" marL="0" rtl="0" algn="l">
              <a:lnSpc>
                <a:spcPct val="115000"/>
              </a:lnSpc>
              <a:spcBef>
                <a:spcPts val="1000"/>
              </a:spcBef>
              <a:spcAft>
                <a:spcPts val="0"/>
              </a:spcAft>
              <a:buNone/>
            </a:pPr>
            <a:r>
              <a:t/>
            </a:r>
            <a:endParaRPr b="1" sz="1800">
              <a:solidFill>
                <a:schemeClr val="lt1"/>
              </a:solidFill>
              <a:latin typeface="Roboto"/>
              <a:ea typeface="Roboto"/>
              <a:cs typeface="Roboto"/>
              <a:sym typeface="Roboto"/>
            </a:endParaRPr>
          </a:p>
          <a:p>
            <a:pPr indent="0" lvl="0" marL="457200" rtl="0" algn="l">
              <a:spcBef>
                <a:spcPts val="1000"/>
              </a:spcBef>
              <a:spcAft>
                <a:spcPts val="0"/>
              </a:spcAft>
              <a:buNone/>
            </a:pPr>
            <a:r>
              <a:t/>
            </a:r>
            <a:endParaRPr b="1" sz="18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000">
              <a:solidFill>
                <a:srgbClr val="FFFFFF"/>
              </a:solidFill>
              <a:latin typeface="Roboto"/>
              <a:ea typeface="Roboto"/>
              <a:cs typeface="Roboto"/>
              <a:sym typeface="Roboto"/>
            </a:endParaRPr>
          </a:p>
          <a:p>
            <a:pPr indent="0" lvl="0" marL="0" rtl="0" algn="l">
              <a:spcBef>
                <a:spcPts val="0"/>
              </a:spcBef>
              <a:spcAft>
                <a:spcPts val="0"/>
              </a:spcAft>
              <a:buNone/>
            </a:pPr>
            <a:r>
              <a:t/>
            </a:r>
            <a:endParaRPr b="1" sz="1800">
              <a:solidFill>
                <a:srgbClr val="FFFFFF"/>
              </a:solidFill>
              <a:latin typeface="Roboto"/>
              <a:ea typeface="Roboto"/>
              <a:cs typeface="Roboto"/>
              <a:sym typeface="Roboto"/>
            </a:endParaRPr>
          </a:p>
        </p:txBody>
      </p:sp>
      <p:pic>
        <p:nvPicPr>
          <p:cNvPr id="256" name="Google Shape;256;p36"/>
          <p:cNvPicPr preferRelativeResize="0"/>
          <p:nvPr/>
        </p:nvPicPr>
        <p:blipFill>
          <a:blip r:embed="rId3">
            <a:alphaModFix/>
          </a:blip>
          <a:stretch>
            <a:fillRect/>
          </a:stretch>
        </p:blipFill>
        <p:spPr>
          <a:xfrm>
            <a:off x="0" y="78175"/>
            <a:ext cx="2492475" cy="1212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7"/>
          <p:cNvSpPr txBox="1"/>
          <p:nvPr/>
        </p:nvSpPr>
        <p:spPr>
          <a:xfrm>
            <a:off x="1709950" y="322175"/>
            <a:ext cx="71370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666666"/>
                </a:solidFill>
                <a:latin typeface="Roboto"/>
                <a:ea typeface="Roboto"/>
                <a:cs typeface="Roboto"/>
                <a:sym typeface="Roboto"/>
              </a:rPr>
              <a:t>Report Cards </a:t>
            </a:r>
            <a:endParaRPr b="1" sz="2800">
              <a:solidFill>
                <a:srgbClr val="666666"/>
              </a:solidFill>
              <a:latin typeface="Roboto"/>
              <a:ea typeface="Roboto"/>
              <a:cs typeface="Roboto"/>
              <a:sym typeface="Roboto"/>
            </a:endParaRPr>
          </a:p>
          <a:p>
            <a:pPr indent="0" lvl="0" marL="0" rtl="0" algn="ctr">
              <a:spcBef>
                <a:spcPts val="0"/>
              </a:spcBef>
              <a:spcAft>
                <a:spcPts val="0"/>
              </a:spcAft>
              <a:buNone/>
            </a:pPr>
            <a:r>
              <a:rPr b="1" lang="en">
                <a:solidFill>
                  <a:srgbClr val="666666"/>
                </a:solidFill>
                <a:latin typeface="Roboto"/>
                <a:ea typeface="Roboto"/>
                <a:cs typeface="Roboto"/>
                <a:sym typeface="Roboto"/>
              </a:rPr>
              <a:t>Report Cards will be issued three times during the school year with Parent-Teacher Conference times offered to discuss student progress</a:t>
            </a:r>
            <a:endParaRPr b="1">
              <a:solidFill>
                <a:srgbClr val="666666"/>
              </a:solidFill>
              <a:latin typeface="Roboto"/>
              <a:ea typeface="Roboto"/>
              <a:cs typeface="Roboto"/>
              <a:sym typeface="Roboto"/>
            </a:endParaRPr>
          </a:p>
          <a:p>
            <a:pPr indent="0" lvl="0" marL="0" rtl="0" algn="ctr">
              <a:spcBef>
                <a:spcPts val="0"/>
              </a:spcBef>
              <a:spcAft>
                <a:spcPts val="0"/>
              </a:spcAft>
              <a:buNone/>
            </a:pPr>
            <a:r>
              <a:t/>
            </a:r>
            <a:endParaRPr b="1" sz="2800">
              <a:solidFill>
                <a:srgbClr val="666666"/>
              </a:solidFill>
              <a:latin typeface="Roboto"/>
              <a:ea typeface="Roboto"/>
              <a:cs typeface="Roboto"/>
              <a:sym typeface="Roboto"/>
            </a:endParaRPr>
          </a:p>
          <a:p>
            <a:pPr indent="0" lvl="0" marL="0" rtl="0" algn="ctr">
              <a:spcBef>
                <a:spcPts val="0"/>
              </a:spcBef>
              <a:spcAft>
                <a:spcPts val="0"/>
              </a:spcAft>
              <a:buNone/>
            </a:pPr>
            <a:r>
              <a:t/>
            </a:r>
            <a:endParaRPr b="1" sz="2800">
              <a:solidFill>
                <a:srgbClr val="666666"/>
              </a:solidFill>
              <a:latin typeface="Roboto"/>
              <a:ea typeface="Roboto"/>
              <a:cs typeface="Roboto"/>
              <a:sym typeface="Roboto"/>
            </a:endParaRPr>
          </a:p>
        </p:txBody>
      </p:sp>
      <p:sp>
        <p:nvSpPr>
          <p:cNvPr id="262" name="Google Shape;262;p37"/>
          <p:cNvSpPr txBox="1"/>
          <p:nvPr/>
        </p:nvSpPr>
        <p:spPr>
          <a:xfrm>
            <a:off x="115900" y="1379975"/>
            <a:ext cx="8522400" cy="376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lt1"/>
                </a:solidFill>
                <a:latin typeface="Roboto"/>
                <a:ea typeface="Roboto"/>
                <a:cs typeface="Roboto"/>
                <a:sym typeface="Roboto"/>
              </a:rPr>
              <a:t>The River Edge Public School District will continue to implement standards-based report cards for grades K-6 this school year..		</a:t>
            </a:r>
            <a:endParaRPr sz="1700">
              <a:solidFill>
                <a:schemeClr val="lt1"/>
              </a:solidFill>
              <a:latin typeface="Roboto"/>
              <a:ea typeface="Roboto"/>
              <a:cs typeface="Roboto"/>
              <a:sym typeface="Roboto"/>
            </a:endParaRPr>
          </a:p>
          <a:p>
            <a:pPr indent="-336550" lvl="0" marL="457200" rtl="0" algn="l">
              <a:lnSpc>
                <a:spcPct val="115000"/>
              </a:lnSpc>
              <a:spcBef>
                <a:spcPts val="0"/>
              </a:spcBef>
              <a:spcAft>
                <a:spcPts val="0"/>
              </a:spcAft>
              <a:buClr>
                <a:schemeClr val="lt1"/>
              </a:buClr>
              <a:buSzPts val="1700"/>
              <a:buFont typeface="Roboto"/>
              <a:buChar char="●"/>
            </a:pPr>
            <a:r>
              <a:rPr lang="en" sz="1700">
                <a:solidFill>
                  <a:schemeClr val="lt1"/>
                </a:solidFill>
                <a:latin typeface="Roboto"/>
                <a:ea typeface="Roboto"/>
                <a:cs typeface="Roboto"/>
                <a:sym typeface="Roboto"/>
              </a:rPr>
              <a:t>There will be no traditional letter grades on your child’s report card (</a:t>
            </a:r>
            <a:r>
              <a:rPr b="1" lang="en" sz="1700">
                <a:solidFill>
                  <a:schemeClr val="lt1"/>
                </a:solidFill>
                <a:latin typeface="Roboto"/>
                <a:ea typeface="Roboto"/>
                <a:cs typeface="Roboto"/>
                <a:sym typeface="Roboto"/>
              </a:rPr>
              <a:t>ONLY Grades 5 and 6 will receive letter grades</a:t>
            </a:r>
            <a:r>
              <a:rPr lang="en" sz="1700">
                <a:solidFill>
                  <a:schemeClr val="lt1"/>
                </a:solidFill>
                <a:latin typeface="Roboto"/>
                <a:ea typeface="Roboto"/>
                <a:cs typeface="Roboto"/>
                <a:sym typeface="Roboto"/>
              </a:rPr>
              <a:t>)</a:t>
            </a:r>
            <a:endParaRPr sz="1700">
              <a:solidFill>
                <a:schemeClr val="lt1"/>
              </a:solidFill>
              <a:latin typeface="Roboto"/>
              <a:ea typeface="Roboto"/>
              <a:cs typeface="Roboto"/>
              <a:sym typeface="Roboto"/>
            </a:endParaRPr>
          </a:p>
          <a:p>
            <a:pPr indent="-336550" lvl="0" marL="457200" rtl="0" algn="l">
              <a:lnSpc>
                <a:spcPct val="115000"/>
              </a:lnSpc>
              <a:spcBef>
                <a:spcPts val="0"/>
              </a:spcBef>
              <a:spcAft>
                <a:spcPts val="0"/>
              </a:spcAft>
              <a:buClr>
                <a:schemeClr val="lt1"/>
              </a:buClr>
              <a:buSzPts val="1700"/>
              <a:buChar char="●"/>
            </a:pPr>
            <a:r>
              <a:rPr lang="en" sz="1700">
                <a:solidFill>
                  <a:schemeClr val="lt1"/>
                </a:solidFill>
                <a:latin typeface="Roboto"/>
                <a:ea typeface="Roboto"/>
                <a:cs typeface="Roboto"/>
                <a:sym typeface="Roboto"/>
              </a:rPr>
              <a:t>Report cards will reflect progress that your child is making on specific skills selected from the </a:t>
            </a:r>
            <a:r>
              <a:rPr b="1" lang="en" sz="1700">
                <a:solidFill>
                  <a:schemeClr val="lt1"/>
                </a:solidFill>
                <a:latin typeface="Roboto"/>
                <a:ea typeface="Roboto"/>
                <a:cs typeface="Roboto"/>
                <a:sym typeface="Roboto"/>
              </a:rPr>
              <a:t>New Jersey Student Learning Standards</a:t>
            </a:r>
            <a:r>
              <a:rPr lang="en" sz="1700">
                <a:solidFill>
                  <a:schemeClr val="lt1"/>
                </a:solidFill>
                <a:latin typeface="Roboto"/>
                <a:ea typeface="Roboto"/>
                <a:cs typeface="Roboto"/>
                <a:sym typeface="Roboto"/>
              </a:rPr>
              <a:t> in each content area</a:t>
            </a:r>
            <a:endParaRPr sz="1700">
              <a:solidFill>
                <a:schemeClr val="lt1"/>
              </a:solidFill>
              <a:latin typeface="Roboto"/>
              <a:ea typeface="Roboto"/>
              <a:cs typeface="Roboto"/>
              <a:sym typeface="Roboto"/>
            </a:endParaRPr>
          </a:p>
          <a:p>
            <a:pPr indent="-336550" lvl="0" marL="457200" rtl="0" algn="l">
              <a:lnSpc>
                <a:spcPct val="115000"/>
              </a:lnSpc>
              <a:spcBef>
                <a:spcPts val="0"/>
              </a:spcBef>
              <a:spcAft>
                <a:spcPts val="0"/>
              </a:spcAft>
              <a:buClr>
                <a:schemeClr val="lt1"/>
              </a:buClr>
              <a:buSzPts val="1700"/>
              <a:buChar char="●"/>
            </a:pPr>
            <a:r>
              <a:rPr lang="en" sz="1700">
                <a:solidFill>
                  <a:schemeClr val="lt1"/>
                </a:solidFill>
                <a:latin typeface="Roboto"/>
                <a:ea typeface="Roboto"/>
                <a:cs typeface="Roboto"/>
                <a:sym typeface="Roboto"/>
              </a:rPr>
              <a:t>Progress will be evaluated as the following:</a:t>
            </a:r>
            <a:endParaRPr sz="1000">
              <a:solidFill>
                <a:schemeClr val="lt1"/>
              </a:solidFill>
              <a:latin typeface="Roboto"/>
              <a:ea typeface="Roboto"/>
              <a:cs typeface="Roboto"/>
              <a:sym typeface="Roboto"/>
            </a:endParaRPr>
          </a:p>
          <a:p>
            <a:pPr indent="457200" lvl="0" marL="457200" rtl="0" algn="l">
              <a:lnSpc>
                <a:spcPct val="115000"/>
              </a:lnSpc>
              <a:spcBef>
                <a:spcPts val="0"/>
              </a:spcBef>
              <a:spcAft>
                <a:spcPts val="0"/>
              </a:spcAft>
              <a:buNone/>
            </a:pPr>
            <a:r>
              <a:rPr b="1" lang="en" sz="1700">
                <a:solidFill>
                  <a:schemeClr val="lt1"/>
                </a:solidFill>
                <a:latin typeface="Roboto"/>
                <a:ea typeface="Roboto"/>
                <a:cs typeface="Roboto"/>
                <a:sym typeface="Roboto"/>
              </a:rPr>
              <a:t>4 - Exceeds Grade Level Standards</a:t>
            </a:r>
            <a:endParaRPr b="1" sz="1700">
              <a:solidFill>
                <a:schemeClr val="lt1"/>
              </a:solidFill>
              <a:latin typeface="Roboto"/>
              <a:ea typeface="Roboto"/>
              <a:cs typeface="Roboto"/>
              <a:sym typeface="Roboto"/>
            </a:endParaRPr>
          </a:p>
          <a:p>
            <a:pPr indent="457200" lvl="0" marL="457200" rtl="0" algn="l">
              <a:lnSpc>
                <a:spcPct val="115000"/>
              </a:lnSpc>
              <a:spcBef>
                <a:spcPts val="0"/>
              </a:spcBef>
              <a:spcAft>
                <a:spcPts val="0"/>
              </a:spcAft>
              <a:buNone/>
            </a:pPr>
            <a:r>
              <a:rPr b="1" lang="en" sz="1700">
                <a:solidFill>
                  <a:schemeClr val="lt1"/>
                </a:solidFill>
                <a:latin typeface="Roboto"/>
                <a:ea typeface="Roboto"/>
                <a:cs typeface="Roboto"/>
                <a:sym typeface="Roboto"/>
              </a:rPr>
              <a:t>3 - Securely Meets Grade Level Standards</a:t>
            </a:r>
            <a:endParaRPr b="1" sz="1700">
              <a:solidFill>
                <a:schemeClr val="lt1"/>
              </a:solidFill>
              <a:latin typeface="Roboto"/>
              <a:ea typeface="Roboto"/>
              <a:cs typeface="Roboto"/>
              <a:sym typeface="Roboto"/>
            </a:endParaRPr>
          </a:p>
          <a:p>
            <a:pPr indent="457200" lvl="0" marL="457200" rtl="0" algn="l">
              <a:lnSpc>
                <a:spcPct val="115000"/>
              </a:lnSpc>
              <a:spcBef>
                <a:spcPts val="0"/>
              </a:spcBef>
              <a:spcAft>
                <a:spcPts val="0"/>
              </a:spcAft>
              <a:buNone/>
            </a:pPr>
            <a:r>
              <a:rPr b="1" lang="en" sz="1700">
                <a:solidFill>
                  <a:schemeClr val="lt1"/>
                </a:solidFill>
                <a:latin typeface="Roboto"/>
                <a:ea typeface="Roboto"/>
                <a:cs typeface="Roboto"/>
                <a:sym typeface="Roboto"/>
              </a:rPr>
              <a:t>2 - Approaching Grade Level Standards</a:t>
            </a:r>
            <a:endParaRPr b="1" sz="1700">
              <a:solidFill>
                <a:schemeClr val="lt1"/>
              </a:solidFill>
              <a:latin typeface="Roboto"/>
              <a:ea typeface="Roboto"/>
              <a:cs typeface="Roboto"/>
              <a:sym typeface="Roboto"/>
            </a:endParaRPr>
          </a:p>
          <a:p>
            <a:pPr indent="457200" lvl="0" marL="457200" rtl="0" algn="l">
              <a:lnSpc>
                <a:spcPct val="115000"/>
              </a:lnSpc>
              <a:spcBef>
                <a:spcPts val="0"/>
              </a:spcBef>
              <a:spcAft>
                <a:spcPts val="0"/>
              </a:spcAft>
              <a:buNone/>
            </a:pPr>
            <a:r>
              <a:rPr b="1" lang="en" sz="1700">
                <a:solidFill>
                  <a:schemeClr val="lt1"/>
                </a:solidFill>
                <a:latin typeface="Roboto"/>
                <a:ea typeface="Roboto"/>
                <a:cs typeface="Roboto"/>
                <a:sym typeface="Roboto"/>
              </a:rPr>
              <a:t>1 - Needs Support</a:t>
            </a:r>
            <a:endParaRPr b="1" sz="1700">
              <a:solidFill>
                <a:schemeClr val="lt1"/>
              </a:solidFill>
              <a:latin typeface="Roboto"/>
              <a:ea typeface="Roboto"/>
              <a:cs typeface="Roboto"/>
              <a:sym typeface="Roboto"/>
            </a:endParaRPr>
          </a:p>
          <a:p>
            <a:pPr indent="457200" lvl="0" marL="457200" rtl="0" algn="l">
              <a:lnSpc>
                <a:spcPct val="115000"/>
              </a:lnSpc>
              <a:spcBef>
                <a:spcPts val="0"/>
              </a:spcBef>
              <a:spcAft>
                <a:spcPts val="0"/>
              </a:spcAft>
              <a:buNone/>
            </a:pPr>
            <a:r>
              <a:rPr b="1" lang="en" sz="1600">
                <a:solidFill>
                  <a:schemeClr val="lt1"/>
                </a:solidFill>
                <a:latin typeface="Roboto"/>
                <a:ea typeface="Roboto"/>
                <a:cs typeface="Roboto"/>
                <a:sym typeface="Roboto"/>
              </a:rPr>
              <a:t>N - Not yet introduced/Not yet assessed</a:t>
            </a:r>
            <a:endParaRPr b="1" sz="2200">
              <a:solidFill>
                <a:schemeClr val="lt1"/>
              </a:solidFill>
              <a:latin typeface="Roboto"/>
              <a:ea typeface="Roboto"/>
              <a:cs typeface="Roboto"/>
              <a:sym typeface="Roboto"/>
            </a:endParaRPr>
          </a:p>
        </p:txBody>
      </p:sp>
      <p:sp>
        <p:nvSpPr>
          <p:cNvPr id="263" name="Google Shape;263;p37"/>
          <p:cNvSpPr/>
          <p:nvPr/>
        </p:nvSpPr>
        <p:spPr>
          <a:xfrm>
            <a:off x="0" y="-88075"/>
            <a:ext cx="9144000" cy="120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4" name="Google Shape;264;p37"/>
          <p:cNvPicPr preferRelativeResize="0"/>
          <p:nvPr/>
        </p:nvPicPr>
        <p:blipFill>
          <a:blip r:embed="rId3">
            <a:alphaModFix/>
          </a:blip>
          <a:stretch>
            <a:fillRect/>
          </a:stretch>
        </p:blipFill>
        <p:spPr>
          <a:xfrm>
            <a:off x="0" y="-118725"/>
            <a:ext cx="2478089" cy="1205100"/>
          </a:xfrm>
          <a:prstGeom prst="rect">
            <a:avLst/>
          </a:prstGeom>
          <a:noFill/>
          <a:ln>
            <a:noFill/>
          </a:ln>
        </p:spPr>
      </p:pic>
      <p:sp>
        <p:nvSpPr>
          <p:cNvPr id="265" name="Google Shape;265;p37"/>
          <p:cNvSpPr txBox="1"/>
          <p:nvPr/>
        </p:nvSpPr>
        <p:spPr>
          <a:xfrm>
            <a:off x="6345275" y="568550"/>
            <a:ext cx="532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66" name="Google Shape;266;p37"/>
          <p:cNvSpPr txBox="1"/>
          <p:nvPr/>
        </p:nvSpPr>
        <p:spPr>
          <a:xfrm>
            <a:off x="2828425" y="137475"/>
            <a:ext cx="56964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300">
                <a:solidFill>
                  <a:schemeClr val="accent1"/>
                </a:solidFill>
                <a:latin typeface="Roboto"/>
                <a:ea typeface="Roboto"/>
                <a:cs typeface="Roboto"/>
                <a:sym typeface="Roboto"/>
              </a:rPr>
              <a:t>Report Cards</a:t>
            </a:r>
            <a:endParaRPr b="1" sz="3300">
              <a:solidFill>
                <a:schemeClr val="accent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8"/>
          <p:cNvSpPr/>
          <p:nvPr/>
        </p:nvSpPr>
        <p:spPr>
          <a:xfrm>
            <a:off x="9975" y="0"/>
            <a:ext cx="9144000" cy="1481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8"/>
          <p:cNvSpPr txBox="1"/>
          <p:nvPr/>
        </p:nvSpPr>
        <p:spPr>
          <a:xfrm>
            <a:off x="2194825" y="322175"/>
            <a:ext cx="68358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chemeClr val="accent1"/>
                </a:solidFill>
                <a:latin typeface="Roboto"/>
                <a:ea typeface="Roboto"/>
                <a:cs typeface="Roboto"/>
                <a:sym typeface="Roboto"/>
              </a:rPr>
              <a:t>Student AUP and Behavioral</a:t>
            </a:r>
            <a:r>
              <a:rPr b="1" lang="en" sz="3300">
                <a:solidFill>
                  <a:schemeClr val="accent1"/>
                </a:solidFill>
                <a:latin typeface="Roboto"/>
                <a:ea typeface="Roboto"/>
                <a:cs typeface="Roboto"/>
                <a:sym typeface="Roboto"/>
              </a:rPr>
              <a:t> Expectations</a:t>
            </a:r>
            <a:endParaRPr b="1" sz="3300">
              <a:solidFill>
                <a:schemeClr val="accent1"/>
              </a:solidFill>
              <a:latin typeface="Roboto"/>
              <a:ea typeface="Roboto"/>
              <a:cs typeface="Roboto"/>
              <a:sym typeface="Roboto"/>
            </a:endParaRPr>
          </a:p>
        </p:txBody>
      </p:sp>
      <p:sp>
        <p:nvSpPr>
          <p:cNvPr id="273" name="Google Shape;273;p38"/>
          <p:cNvSpPr txBox="1"/>
          <p:nvPr/>
        </p:nvSpPr>
        <p:spPr>
          <a:xfrm>
            <a:off x="400725" y="1481400"/>
            <a:ext cx="8522400" cy="3502500"/>
          </a:xfrm>
          <a:prstGeom prst="rect">
            <a:avLst/>
          </a:prstGeom>
          <a:noFill/>
          <a:ln>
            <a:noFill/>
          </a:ln>
        </p:spPr>
        <p:txBody>
          <a:bodyPr anchorCtr="0" anchor="t" bIns="91425" lIns="91425" spcFirstLastPara="1" rIns="91425" wrap="square" tIns="91425">
            <a:noAutofit/>
          </a:bodyPr>
          <a:lstStyle/>
          <a:p>
            <a:pPr indent="-400050" lvl="0" marL="457200" rtl="0" algn="l">
              <a:spcBef>
                <a:spcPts val="0"/>
              </a:spcBef>
              <a:spcAft>
                <a:spcPts val="0"/>
              </a:spcAft>
              <a:buClr>
                <a:srgbClr val="FFFFFF"/>
              </a:buClr>
              <a:buSzPts val="2700"/>
              <a:buChar char="●"/>
            </a:pPr>
            <a:r>
              <a:rPr b="1" lang="en" sz="2700">
                <a:solidFill>
                  <a:srgbClr val="FFFFFF"/>
                </a:solidFill>
                <a:latin typeface="Roboto"/>
                <a:ea typeface="Roboto"/>
                <a:cs typeface="Roboto"/>
                <a:sym typeface="Roboto"/>
              </a:rPr>
              <a:t>Students will be held to the Acceptable Use Policy they agreed to follow</a:t>
            </a:r>
            <a:endParaRPr b="1" sz="27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900">
              <a:solidFill>
                <a:srgbClr val="FFFFFF"/>
              </a:solidFill>
              <a:latin typeface="Roboto"/>
              <a:ea typeface="Roboto"/>
              <a:cs typeface="Roboto"/>
              <a:sym typeface="Roboto"/>
            </a:endParaRPr>
          </a:p>
          <a:p>
            <a:pPr indent="-400050" lvl="0" marL="457200" rtl="0" algn="l">
              <a:spcBef>
                <a:spcPts val="0"/>
              </a:spcBef>
              <a:spcAft>
                <a:spcPts val="0"/>
              </a:spcAft>
              <a:buClr>
                <a:srgbClr val="FFFFFF"/>
              </a:buClr>
              <a:buSzPts val="2700"/>
              <a:buChar char="●"/>
            </a:pPr>
            <a:r>
              <a:rPr b="1" lang="en" sz="2700">
                <a:solidFill>
                  <a:srgbClr val="FFFFFF"/>
                </a:solidFill>
                <a:latin typeface="Roboto"/>
                <a:ea typeface="Roboto"/>
                <a:cs typeface="Roboto"/>
                <a:sym typeface="Roboto"/>
              </a:rPr>
              <a:t>Technology must be used with responsibility and respect </a:t>
            </a:r>
            <a:endParaRPr b="1" sz="27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900">
              <a:solidFill>
                <a:srgbClr val="FFFFFF"/>
              </a:solidFill>
              <a:latin typeface="Roboto"/>
              <a:ea typeface="Roboto"/>
              <a:cs typeface="Roboto"/>
              <a:sym typeface="Roboto"/>
            </a:endParaRPr>
          </a:p>
          <a:p>
            <a:pPr indent="-400050" lvl="0" marL="457200" rtl="0" algn="l">
              <a:spcBef>
                <a:spcPts val="0"/>
              </a:spcBef>
              <a:spcAft>
                <a:spcPts val="0"/>
              </a:spcAft>
              <a:buClr>
                <a:srgbClr val="FFFFFF"/>
              </a:buClr>
              <a:buSzPts val="2700"/>
              <a:buFont typeface="Roboto"/>
              <a:buChar char="●"/>
            </a:pPr>
            <a:r>
              <a:rPr b="1" lang="en" sz="2700">
                <a:solidFill>
                  <a:srgbClr val="FFFFFF"/>
                </a:solidFill>
                <a:latin typeface="Roboto"/>
                <a:ea typeface="Roboto"/>
                <a:cs typeface="Roboto"/>
                <a:sym typeface="Roboto"/>
              </a:rPr>
              <a:t>Loss of technological privileges and tools will be enforced if necessary </a:t>
            </a:r>
            <a:endParaRPr b="1" sz="27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9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9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800">
              <a:solidFill>
                <a:srgbClr val="FFFFFF"/>
              </a:solidFill>
              <a:latin typeface="Roboto"/>
              <a:ea typeface="Roboto"/>
              <a:cs typeface="Roboto"/>
              <a:sym typeface="Roboto"/>
            </a:endParaRPr>
          </a:p>
        </p:txBody>
      </p:sp>
      <p:pic>
        <p:nvPicPr>
          <p:cNvPr id="274" name="Google Shape;274;p38"/>
          <p:cNvPicPr preferRelativeResize="0"/>
          <p:nvPr/>
        </p:nvPicPr>
        <p:blipFill>
          <a:blip r:embed="rId3">
            <a:alphaModFix/>
          </a:blip>
          <a:stretch>
            <a:fillRect/>
          </a:stretch>
        </p:blipFill>
        <p:spPr>
          <a:xfrm>
            <a:off x="9975" y="-23650"/>
            <a:ext cx="2781300" cy="1352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9"/>
          <p:cNvSpPr/>
          <p:nvPr/>
        </p:nvSpPr>
        <p:spPr>
          <a:xfrm>
            <a:off x="9975" y="0"/>
            <a:ext cx="9144000" cy="1352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9"/>
          <p:cNvSpPr txBox="1"/>
          <p:nvPr/>
        </p:nvSpPr>
        <p:spPr>
          <a:xfrm>
            <a:off x="2513150" y="334050"/>
            <a:ext cx="64839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chemeClr val="accent1"/>
                </a:solidFill>
                <a:latin typeface="Roboto"/>
                <a:ea typeface="Roboto"/>
                <a:cs typeface="Roboto"/>
                <a:sym typeface="Roboto"/>
              </a:rPr>
              <a:t>Student Supplies and Materials</a:t>
            </a:r>
            <a:endParaRPr b="1" sz="3300">
              <a:solidFill>
                <a:schemeClr val="accent1"/>
              </a:solidFill>
              <a:latin typeface="Roboto"/>
              <a:ea typeface="Roboto"/>
              <a:cs typeface="Roboto"/>
              <a:sym typeface="Roboto"/>
            </a:endParaRPr>
          </a:p>
        </p:txBody>
      </p:sp>
      <p:sp>
        <p:nvSpPr>
          <p:cNvPr id="281" name="Google Shape;281;p39"/>
          <p:cNvSpPr txBox="1"/>
          <p:nvPr/>
        </p:nvSpPr>
        <p:spPr>
          <a:xfrm>
            <a:off x="268125" y="1592100"/>
            <a:ext cx="8655000" cy="3392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900">
              <a:solidFill>
                <a:srgbClr val="FFFFFF"/>
              </a:solidFill>
              <a:latin typeface="Roboto"/>
              <a:ea typeface="Roboto"/>
              <a:cs typeface="Roboto"/>
              <a:sym typeface="Roboto"/>
            </a:endParaRPr>
          </a:p>
          <a:p>
            <a:pPr indent="-381000" lvl="0" marL="457200" rtl="0" algn="l">
              <a:spcBef>
                <a:spcPts val="0"/>
              </a:spcBef>
              <a:spcAft>
                <a:spcPts val="0"/>
              </a:spcAft>
              <a:buClr>
                <a:srgbClr val="FFFFFF"/>
              </a:buClr>
              <a:buSzPts val="2400"/>
              <a:buChar char="●"/>
            </a:pPr>
            <a:r>
              <a:rPr b="1" lang="en" sz="2400">
                <a:solidFill>
                  <a:srgbClr val="FFFFFF"/>
                </a:solidFill>
                <a:latin typeface="Roboto"/>
                <a:ea typeface="Roboto"/>
                <a:cs typeface="Roboto"/>
                <a:sym typeface="Roboto"/>
              </a:rPr>
              <a:t>Students may share</a:t>
            </a:r>
            <a:r>
              <a:rPr b="1" i="1" lang="en" sz="2400">
                <a:solidFill>
                  <a:srgbClr val="FFFFFF"/>
                </a:solidFill>
                <a:latin typeface="Roboto"/>
                <a:ea typeface="Roboto"/>
                <a:cs typeface="Roboto"/>
                <a:sym typeface="Roboto"/>
              </a:rPr>
              <a:t> </a:t>
            </a:r>
            <a:r>
              <a:rPr b="1" lang="en" sz="2400">
                <a:solidFill>
                  <a:srgbClr val="FFFFFF"/>
                </a:solidFill>
                <a:latin typeface="Roboto"/>
                <a:ea typeface="Roboto"/>
                <a:cs typeface="Roboto"/>
                <a:sym typeface="Roboto"/>
              </a:rPr>
              <a:t>supplies and/or materials</a:t>
            </a:r>
            <a:endParaRPr b="1" sz="24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700">
              <a:solidFill>
                <a:srgbClr val="FFFFFF"/>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b="1" lang="en" sz="2400">
                <a:solidFill>
                  <a:srgbClr val="FFFFFF"/>
                </a:solidFill>
                <a:latin typeface="Roboto"/>
                <a:ea typeface="Roboto"/>
                <a:cs typeface="Roboto"/>
                <a:sym typeface="Roboto"/>
              </a:rPr>
              <a:t>Student supplies, materials, and belongings will be kept in backpack, classroom,  cubbies, and in their desk</a:t>
            </a:r>
            <a:endParaRPr b="1" sz="2400">
              <a:solidFill>
                <a:srgbClr val="FFFFFF"/>
              </a:solidFill>
              <a:latin typeface="Roboto"/>
              <a:ea typeface="Roboto"/>
              <a:cs typeface="Roboto"/>
              <a:sym typeface="Roboto"/>
            </a:endParaRPr>
          </a:p>
          <a:p>
            <a:pPr indent="0" lvl="0" marL="0" rtl="0" algn="l">
              <a:spcBef>
                <a:spcPts val="0"/>
              </a:spcBef>
              <a:spcAft>
                <a:spcPts val="0"/>
              </a:spcAft>
              <a:buNone/>
            </a:pPr>
            <a:r>
              <a:t/>
            </a:r>
            <a:endParaRPr b="1" sz="1700">
              <a:solidFill>
                <a:srgbClr val="FFFFFF"/>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b="1" lang="en" sz="2400">
                <a:solidFill>
                  <a:srgbClr val="FFFFFF"/>
                </a:solidFill>
                <a:latin typeface="Roboto"/>
                <a:ea typeface="Roboto"/>
                <a:cs typeface="Roboto"/>
                <a:sym typeface="Roboto"/>
              </a:rPr>
              <a:t>Personal hand sanitizer (unscented) is recommended for each child </a:t>
            </a:r>
            <a:endParaRPr b="1" sz="2400">
              <a:solidFill>
                <a:srgbClr val="FFFFFF"/>
              </a:solidFill>
              <a:latin typeface="Roboto"/>
              <a:ea typeface="Roboto"/>
              <a:cs typeface="Roboto"/>
              <a:sym typeface="Roboto"/>
            </a:endParaRPr>
          </a:p>
          <a:p>
            <a:pPr indent="0" lvl="0" marL="457200" rtl="0" algn="l">
              <a:spcBef>
                <a:spcPts val="0"/>
              </a:spcBef>
              <a:spcAft>
                <a:spcPts val="0"/>
              </a:spcAft>
              <a:buNone/>
            </a:pPr>
            <a:r>
              <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b="1" sz="1800">
              <a:solidFill>
                <a:srgbClr val="FFFFFF"/>
              </a:solidFill>
              <a:latin typeface="Roboto"/>
              <a:ea typeface="Roboto"/>
              <a:cs typeface="Roboto"/>
              <a:sym typeface="Roboto"/>
            </a:endParaRPr>
          </a:p>
        </p:txBody>
      </p:sp>
      <p:pic>
        <p:nvPicPr>
          <p:cNvPr id="282" name="Google Shape;282;p39"/>
          <p:cNvPicPr preferRelativeResize="0"/>
          <p:nvPr/>
        </p:nvPicPr>
        <p:blipFill>
          <a:blip r:embed="rId3">
            <a:alphaModFix/>
          </a:blip>
          <a:stretch>
            <a:fillRect/>
          </a:stretch>
        </p:blipFill>
        <p:spPr>
          <a:xfrm>
            <a:off x="9975" y="-11775"/>
            <a:ext cx="2781300" cy="1352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6" name="Shape 286"/>
        <p:cNvGrpSpPr/>
        <p:nvPr/>
      </p:nvGrpSpPr>
      <p:grpSpPr>
        <a:xfrm>
          <a:off x="0" y="0"/>
          <a:ext cx="0" cy="0"/>
          <a:chOff x="0" y="0"/>
          <a:chExt cx="0" cy="0"/>
        </a:xfrm>
      </p:grpSpPr>
      <p:sp>
        <p:nvSpPr>
          <p:cNvPr id="287" name="Google Shape;287;p40"/>
          <p:cNvSpPr/>
          <p:nvPr/>
        </p:nvSpPr>
        <p:spPr>
          <a:xfrm>
            <a:off x="0" y="0"/>
            <a:ext cx="9144000" cy="1481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0"/>
          <p:cNvSpPr txBox="1"/>
          <p:nvPr/>
        </p:nvSpPr>
        <p:spPr>
          <a:xfrm>
            <a:off x="3183325" y="64425"/>
            <a:ext cx="4841700" cy="7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accent1"/>
                </a:solidFill>
                <a:latin typeface="Roboto"/>
                <a:ea typeface="Roboto"/>
                <a:cs typeface="Roboto"/>
                <a:sym typeface="Roboto"/>
              </a:rPr>
              <a:t>Take Care of Yourself, </a:t>
            </a:r>
            <a:endParaRPr b="1" sz="2300">
              <a:solidFill>
                <a:schemeClr val="accent1"/>
              </a:solidFill>
              <a:latin typeface="Roboto"/>
              <a:ea typeface="Roboto"/>
              <a:cs typeface="Roboto"/>
              <a:sym typeface="Roboto"/>
            </a:endParaRPr>
          </a:p>
          <a:p>
            <a:pPr indent="0" lvl="0" marL="0" rtl="0" algn="l">
              <a:spcBef>
                <a:spcPts val="0"/>
              </a:spcBef>
              <a:spcAft>
                <a:spcPts val="0"/>
              </a:spcAft>
              <a:buNone/>
            </a:pPr>
            <a:r>
              <a:rPr b="1" lang="en" sz="2300">
                <a:solidFill>
                  <a:schemeClr val="accent1"/>
                </a:solidFill>
                <a:latin typeface="Roboto"/>
                <a:ea typeface="Roboto"/>
                <a:cs typeface="Roboto"/>
                <a:sym typeface="Roboto"/>
              </a:rPr>
              <a:t>Take Care of Eachother,</a:t>
            </a:r>
            <a:endParaRPr b="1" sz="2300">
              <a:solidFill>
                <a:schemeClr val="accent1"/>
              </a:solidFill>
              <a:latin typeface="Roboto"/>
              <a:ea typeface="Roboto"/>
              <a:cs typeface="Roboto"/>
              <a:sym typeface="Roboto"/>
            </a:endParaRPr>
          </a:p>
          <a:p>
            <a:pPr indent="0" lvl="0" marL="0" rtl="0" algn="l">
              <a:spcBef>
                <a:spcPts val="0"/>
              </a:spcBef>
              <a:spcAft>
                <a:spcPts val="0"/>
              </a:spcAft>
              <a:buNone/>
            </a:pPr>
            <a:r>
              <a:rPr b="1" lang="en" sz="2300">
                <a:solidFill>
                  <a:schemeClr val="accent1"/>
                </a:solidFill>
                <a:latin typeface="Roboto"/>
                <a:ea typeface="Roboto"/>
                <a:cs typeface="Roboto"/>
                <a:sym typeface="Roboto"/>
              </a:rPr>
              <a:t>Take Care of This Place.</a:t>
            </a:r>
            <a:endParaRPr b="1" sz="2300">
              <a:solidFill>
                <a:schemeClr val="accent1"/>
              </a:solidFill>
              <a:latin typeface="Roboto"/>
              <a:ea typeface="Roboto"/>
              <a:cs typeface="Roboto"/>
              <a:sym typeface="Roboto"/>
            </a:endParaRPr>
          </a:p>
          <a:p>
            <a:pPr indent="0" lvl="0" marL="0" rtl="0" algn="r">
              <a:spcBef>
                <a:spcPts val="0"/>
              </a:spcBef>
              <a:spcAft>
                <a:spcPts val="0"/>
              </a:spcAft>
              <a:buNone/>
            </a:pPr>
            <a:r>
              <a:rPr i="1" lang="en" sz="1900">
                <a:solidFill>
                  <a:schemeClr val="accent1"/>
                </a:solidFill>
                <a:latin typeface="Roboto"/>
                <a:ea typeface="Roboto"/>
                <a:cs typeface="Roboto"/>
                <a:sym typeface="Roboto"/>
              </a:rPr>
              <a:t>Margaret J. Wheatley </a:t>
            </a:r>
            <a:endParaRPr i="1" sz="1900">
              <a:solidFill>
                <a:schemeClr val="accent1"/>
              </a:solidFill>
              <a:latin typeface="Roboto"/>
              <a:ea typeface="Roboto"/>
              <a:cs typeface="Roboto"/>
              <a:sym typeface="Roboto"/>
            </a:endParaRPr>
          </a:p>
        </p:txBody>
      </p:sp>
      <p:sp>
        <p:nvSpPr>
          <p:cNvPr id="289" name="Google Shape;289;p40"/>
          <p:cNvSpPr txBox="1"/>
          <p:nvPr/>
        </p:nvSpPr>
        <p:spPr>
          <a:xfrm>
            <a:off x="128225" y="1481400"/>
            <a:ext cx="8794800" cy="3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Roboto"/>
                <a:ea typeface="Roboto"/>
                <a:cs typeface="Roboto"/>
                <a:sym typeface="Roboto"/>
              </a:rPr>
              <a:t>As We Embark On This Yet Again Unprecedented Year, Let Us Remember: </a:t>
            </a:r>
            <a:endParaRPr b="1" sz="20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b="1" lang="en" sz="1800">
                <a:solidFill>
                  <a:srgbClr val="FFFFFF"/>
                </a:solidFill>
                <a:latin typeface="Roboto"/>
                <a:ea typeface="Roboto"/>
                <a:cs typeface="Roboto"/>
                <a:sym typeface="Roboto"/>
              </a:rPr>
              <a:t>We Are In This Together</a:t>
            </a:r>
            <a:endParaRPr b="1" sz="18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b="1" lang="en" sz="1800">
                <a:solidFill>
                  <a:srgbClr val="FFFFFF"/>
                </a:solidFill>
                <a:latin typeface="Roboto"/>
                <a:ea typeface="Roboto"/>
                <a:cs typeface="Roboto"/>
                <a:sym typeface="Roboto"/>
              </a:rPr>
              <a:t>We Are River Edge Strong</a:t>
            </a:r>
            <a:endParaRPr b="1" sz="18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b="1" lang="en" sz="1800">
                <a:solidFill>
                  <a:srgbClr val="FFFFFF"/>
                </a:solidFill>
                <a:latin typeface="Roboto"/>
                <a:ea typeface="Roboto"/>
                <a:cs typeface="Roboto"/>
                <a:sym typeface="Roboto"/>
              </a:rPr>
              <a:t>We Are Partners in Helping Our Students Learn, Grow, and Thrive During This Uncertain Time</a:t>
            </a:r>
            <a:endParaRPr b="1" sz="1800">
              <a:solidFill>
                <a:srgbClr val="FFFFFF"/>
              </a:solidFill>
              <a:latin typeface="Roboto"/>
              <a:ea typeface="Roboto"/>
              <a:cs typeface="Roboto"/>
              <a:sym typeface="Roboto"/>
            </a:endParaRPr>
          </a:p>
          <a:p>
            <a:pPr indent="0" lvl="0" marL="457200" rtl="0" algn="l">
              <a:spcBef>
                <a:spcPts val="0"/>
              </a:spcBef>
              <a:spcAft>
                <a:spcPts val="0"/>
              </a:spcAft>
              <a:buNone/>
            </a:pPr>
            <a:r>
              <a:t/>
            </a:r>
            <a:endParaRPr b="1"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b="1" lang="en" sz="1800">
                <a:solidFill>
                  <a:srgbClr val="FFFFFF"/>
                </a:solidFill>
                <a:latin typeface="Roboto"/>
                <a:ea typeface="Roboto"/>
                <a:cs typeface="Roboto"/>
                <a:sym typeface="Roboto"/>
              </a:rPr>
              <a:t>As With All Change, Problems and Challenges Will Arise, BUT Patience, </a:t>
            </a:r>
            <a:r>
              <a:rPr b="1" lang="en" sz="1800">
                <a:solidFill>
                  <a:srgbClr val="FFFFFF"/>
                </a:solidFill>
                <a:latin typeface="Roboto"/>
                <a:ea typeface="Roboto"/>
                <a:cs typeface="Roboto"/>
                <a:sym typeface="Roboto"/>
              </a:rPr>
              <a:t>Perseverance</a:t>
            </a:r>
            <a:r>
              <a:rPr b="1" lang="en" sz="1800">
                <a:solidFill>
                  <a:srgbClr val="FFFFFF"/>
                </a:solidFill>
                <a:latin typeface="Roboto"/>
                <a:ea typeface="Roboto"/>
                <a:cs typeface="Roboto"/>
                <a:sym typeface="Roboto"/>
              </a:rPr>
              <a:t>, and Positivity Will Lead to New and Surprising Possibilities </a:t>
            </a:r>
            <a:endParaRPr b="1" sz="1800">
              <a:solidFill>
                <a:srgbClr val="FFFFFF"/>
              </a:solidFill>
              <a:latin typeface="Roboto"/>
              <a:ea typeface="Roboto"/>
              <a:cs typeface="Roboto"/>
              <a:sym typeface="Roboto"/>
            </a:endParaRPr>
          </a:p>
          <a:p>
            <a:pPr indent="0" lvl="0" marL="0" rtl="0" algn="l">
              <a:spcBef>
                <a:spcPts val="0"/>
              </a:spcBef>
              <a:spcAft>
                <a:spcPts val="0"/>
              </a:spcAft>
              <a:buNone/>
            </a:pPr>
            <a:r>
              <a:t/>
            </a:r>
            <a:endParaRPr b="1" sz="1800">
              <a:solidFill>
                <a:srgbClr val="FFFFFF"/>
              </a:solidFill>
              <a:latin typeface="Roboto"/>
              <a:ea typeface="Roboto"/>
              <a:cs typeface="Roboto"/>
              <a:sym typeface="Roboto"/>
            </a:endParaRPr>
          </a:p>
        </p:txBody>
      </p:sp>
      <p:pic>
        <p:nvPicPr>
          <p:cNvPr id="290" name="Google Shape;290;p40"/>
          <p:cNvPicPr preferRelativeResize="0"/>
          <p:nvPr/>
        </p:nvPicPr>
        <p:blipFill>
          <a:blip r:embed="rId3">
            <a:alphaModFix/>
          </a:blip>
          <a:stretch>
            <a:fillRect/>
          </a:stretch>
        </p:blipFill>
        <p:spPr>
          <a:xfrm>
            <a:off x="128225" y="64425"/>
            <a:ext cx="2781300" cy="1352550"/>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1"/>
          <p:cNvSpPr/>
          <p:nvPr/>
        </p:nvSpPr>
        <p:spPr>
          <a:xfrm>
            <a:off x="0" y="0"/>
            <a:ext cx="9144000" cy="1352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1"/>
          <p:cNvSpPr txBox="1"/>
          <p:nvPr/>
        </p:nvSpPr>
        <p:spPr>
          <a:xfrm>
            <a:off x="2580175" y="322175"/>
            <a:ext cx="63429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chemeClr val="accent1"/>
                </a:solidFill>
                <a:latin typeface="Roboto"/>
                <a:ea typeface="Roboto"/>
                <a:cs typeface="Roboto"/>
                <a:sym typeface="Roboto"/>
              </a:rPr>
              <a:t>Contact Information</a:t>
            </a:r>
            <a:endParaRPr b="1" sz="3300">
              <a:solidFill>
                <a:schemeClr val="accent1"/>
              </a:solidFill>
              <a:latin typeface="Roboto"/>
              <a:ea typeface="Roboto"/>
              <a:cs typeface="Roboto"/>
              <a:sym typeface="Roboto"/>
            </a:endParaRPr>
          </a:p>
        </p:txBody>
      </p:sp>
      <p:sp>
        <p:nvSpPr>
          <p:cNvPr id="297" name="Google Shape;297;p41"/>
          <p:cNvSpPr txBox="1"/>
          <p:nvPr/>
        </p:nvSpPr>
        <p:spPr>
          <a:xfrm>
            <a:off x="117325" y="1352700"/>
            <a:ext cx="8805600" cy="35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FFFFFF"/>
                </a:solidFill>
                <a:latin typeface="Roboto"/>
                <a:ea typeface="Roboto"/>
                <a:cs typeface="Roboto"/>
                <a:sym typeface="Roboto"/>
              </a:rPr>
              <a:t>Email: harleh@riveredgeschools.org</a:t>
            </a:r>
            <a:endParaRPr b="1" sz="2500">
              <a:solidFill>
                <a:srgbClr val="FFFFFF"/>
              </a:solidFill>
              <a:latin typeface="Roboto"/>
              <a:ea typeface="Roboto"/>
              <a:cs typeface="Roboto"/>
              <a:sym typeface="Roboto"/>
            </a:endParaRPr>
          </a:p>
          <a:p>
            <a:pPr indent="0" lvl="0" marL="0" rtl="0" algn="l">
              <a:spcBef>
                <a:spcPts val="0"/>
              </a:spcBef>
              <a:spcAft>
                <a:spcPts val="0"/>
              </a:spcAft>
              <a:buNone/>
            </a:pPr>
            <a:r>
              <a:t/>
            </a:r>
            <a:endParaRPr b="1" sz="2500">
              <a:solidFill>
                <a:srgbClr val="FFFFFF"/>
              </a:solidFill>
              <a:latin typeface="Roboto"/>
              <a:ea typeface="Roboto"/>
              <a:cs typeface="Roboto"/>
              <a:sym typeface="Roboto"/>
            </a:endParaRPr>
          </a:p>
          <a:p>
            <a:pPr indent="0" lvl="0" marL="0" rtl="0" algn="l">
              <a:spcBef>
                <a:spcPts val="0"/>
              </a:spcBef>
              <a:spcAft>
                <a:spcPts val="0"/>
              </a:spcAft>
              <a:buNone/>
            </a:pPr>
            <a:r>
              <a:rPr b="1" lang="en" sz="2500">
                <a:solidFill>
                  <a:srgbClr val="FFFFFF"/>
                </a:solidFill>
                <a:latin typeface="Roboto"/>
                <a:ea typeface="Roboto"/>
                <a:cs typeface="Roboto"/>
                <a:sym typeface="Roboto"/>
              </a:rPr>
              <a:t>Class Website: </a:t>
            </a:r>
            <a:r>
              <a:rPr b="1" lang="en" sz="2500" u="sng">
                <a:solidFill>
                  <a:schemeClr val="accent6"/>
                </a:solidFill>
                <a:latin typeface="Roboto"/>
                <a:ea typeface="Roboto"/>
                <a:cs typeface="Roboto"/>
                <a:sym typeface="Roboto"/>
                <a:hlinkClick r:id="rId3">
                  <a:extLst>
                    <a:ext uri="{A12FA001-AC4F-418D-AE19-62706E023703}">
                      <ahyp:hlinkClr val="tx"/>
                    </a:ext>
                  </a:extLst>
                </a:hlinkClick>
              </a:rPr>
              <a:t>Mrs. Harle's Second Grade Class</a:t>
            </a:r>
            <a:endParaRPr b="1" sz="2500">
              <a:solidFill>
                <a:schemeClr val="accent6"/>
              </a:solidFill>
              <a:latin typeface="Roboto"/>
              <a:ea typeface="Roboto"/>
              <a:cs typeface="Roboto"/>
              <a:sym typeface="Roboto"/>
            </a:endParaRPr>
          </a:p>
          <a:p>
            <a:pPr indent="0" lvl="0" marL="0" rtl="0" algn="l">
              <a:spcBef>
                <a:spcPts val="0"/>
              </a:spcBef>
              <a:spcAft>
                <a:spcPts val="0"/>
              </a:spcAft>
              <a:buNone/>
            </a:pPr>
            <a:r>
              <a:t/>
            </a:r>
            <a:endParaRPr b="1" sz="2500">
              <a:solidFill>
                <a:schemeClr val="accent6"/>
              </a:solidFill>
              <a:latin typeface="Roboto"/>
              <a:ea typeface="Roboto"/>
              <a:cs typeface="Roboto"/>
              <a:sym typeface="Roboto"/>
            </a:endParaRPr>
          </a:p>
          <a:p>
            <a:pPr indent="0" lvl="0" marL="0" rtl="0" algn="l">
              <a:spcBef>
                <a:spcPts val="0"/>
              </a:spcBef>
              <a:spcAft>
                <a:spcPts val="0"/>
              </a:spcAft>
              <a:buNone/>
            </a:pPr>
            <a:r>
              <a:rPr b="1" lang="en" sz="2500">
                <a:solidFill>
                  <a:srgbClr val="FFFFFF"/>
                </a:solidFill>
                <a:latin typeface="Roboto"/>
                <a:ea typeface="Roboto"/>
                <a:cs typeface="Roboto"/>
                <a:sym typeface="Roboto"/>
              </a:rPr>
              <a:t>Google Classroom Code: </a:t>
            </a:r>
            <a:r>
              <a:rPr b="1" lang="en" sz="2500">
                <a:solidFill>
                  <a:schemeClr val="accent6"/>
                </a:solidFill>
                <a:latin typeface="Roboto"/>
                <a:ea typeface="Roboto"/>
                <a:cs typeface="Roboto"/>
                <a:sym typeface="Roboto"/>
              </a:rPr>
              <a:t>hbe32fl</a:t>
            </a:r>
            <a:endParaRPr b="1" sz="2500">
              <a:solidFill>
                <a:schemeClr val="accent6"/>
              </a:solidFill>
              <a:latin typeface="Roboto"/>
              <a:ea typeface="Roboto"/>
              <a:cs typeface="Roboto"/>
              <a:sym typeface="Roboto"/>
            </a:endParaRPr>
          </a:p>
          <a:p>
            <a:pPr indent="0" lvl="0" marL="0" rtl="0" algn="l">
              <a:spcBef>
                <a:spcPts val="0"/>
              </a:spcBef>
              <a:spcAft>
                <a:spcPts val="0"/>
              </a:spcAft>
              <a:buNone/>
            </a:pPr>
            <a:r>
              <a:t/>
            </a:r>
            <a:endParaRPr b="1" sz="2500">
              <a:solidFill>
                <a:srgbClr val="FFFFFF"/>
              </a:solidFill>
              <a:latin typeface="Roboto"/>
              <a:ea typeface="Roboto"/>
              <a:cs typeface="Roboto"/>
              <a:sym typeface="Roboto"/>
            </a:endParaRPr>
          </a:p>
          <a:p>
            <a:pPr indent="0" lvl="0" marL="0" rtl="0" algn="l">
              <a:spcBef>
                <a:spcPts val="0"/>
              </a:spcBef>
              <a:spcAft>
                <a:spcPts val="0"/>
              </a:spcAft>
              <a:buNone/>
            </a:pPr>
            <a:r>
              <a:rPr b="1" lang="en" sz="2500">
                <a:solidFill>
                  <a:srgbClr val="FFFFFF"/>
                </a:solidFill>
                <a:latin typeface="Roboto"/>
                <a:ea typeface="Roboto"/>
                <a:cs typeface="Roboto"/>
                <a:sym typeface="Roboto"/>
              </a:rPr>
              <a:t>Best Way/Time to Contact: Class Dojo, before and after school  8:25-3:00.  </a:t>
            </a:r>
            <a:r>
              <a:rPr b="1" lang="en" sz="2500">
                <a:highlight>
                  <a:schemeClr val="accent6"/>
                </a:highlight>
                <a:latin typeface="Roboto"/>
                <a:ea typeface="Roboto"/>
                <a:cs typeface="Roboto"/>
                <a:sym typeface="Roboto"/>
              </a:rPr>
              <a:t>Urgent messages should be called in to the office and they </a:t>
            </a:r>
            <a:r>
              <a:rPr b="1" lang="en" sz="2500">
                <a:highlight>
                  <a:schemeClr val="accent6"/>
                </a:highlight>
                <a:latin typeface="Roboto"/>
                <a:ea typeface="Roboto"/>
                <a:cs typeface="Roboto"/>
                <a:sym typeface="Roboto"/>
              </a:rPr>
              <a:t>will</a:t>
            </a:r>
            <a:r>
              <a:rPr b="1" lang="en" sz="2500">
                <a:highlight>
                  <a:schemeClr val="accent6"/>
                </a:highlight>
                <a:latin typeface="Roboto"/>
                <a:ea typeface="Roboto"/>
                <a:cs typeface="Roboto"/>
                <a:sym typeface="Roboto"/>
              </a:rPr>
              <a:t> relay the message.</a:t>
            </a:r>
            <a:endParaRPr b="1" sz="2500">
              <a:highlight>
                <a:schemeClr val="accent6"/>
              </a:highlight>
              <a:latin typeface="Roboto"/>
              <a:ea typeface="Roboto"/>
              <a:cs typeface="Roboto"/>
              <a:sym typeface="Roboto"/>
            </a:endParaRPr>
          </a:p>
        </p:txBody>
      </p:sp>
      <p:pic>
        <p:nvPicPr>
          <p:cNvPr id="298" name="Google Shape;298;p41"/>
          <p:cNvPicPr preferRelativeResize="0"/>
          <p:nvPr/>
        </p:nvPicPr>
        <p:blipFill>
          <a:blip r:embed="rId4">
            <a:alphaModFix/>
          </a:blip>
          <a:stretch>
            <a:fillRect/>
          </a:stretch>
        </p:blipFill>
        <p:spPr>
          <a:xfrm>
            <a:off x="9975" y="-23650"/>
            <a:ext cx="2781300" cy="1352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idx="1" type="subTitle"/>
          </p:nvPr>
        </p:nvSpPr>
        <p:spPr>
          <a:xfrm>
            <a:off x="2415350" y="204450"/>
            <a:ext cx="6152400" cy="73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400">
                <a:solidFill>
                  <a:schemeClr val="accent1"/>
                </a:solidFill>
              </a:rPr>
              <a:t>Back to School Night </a:t>
            </a:r>
            <a:endParaRPr b="1" sz="3400">
              <a:solidFill>
                <a:schemeClr val="accent1"/>
              </a:solidFill>
            </a:endParaRPr>
          </a:p>
          <a:p>
            <a:pPr indent="0" lvl="0" marL="0" rtl="0" algn="ctr">
              <a:spcBef>
                <a:spcPts val="0"/>
              </a:spcBef>
              <a:spcAft>
                <a:spcPts val="0"/>
              </a:spcAft>
              <a:buNone/>
            </a:pPr>
            <a:r>
              <a:rPr b="1" lang="en" sz="2100">
                <a:solidFill>
                  <a:schemeClr val="accent1"/>
                </a:solidFill>
              </a:rPr>
              <a:t>River Edge Public Schools</a:t>
            </a:r>
            <a:endParaRPr b="1" sz="2100">
              <a:solidFill>
                <a:schemeClr val="accent1"/>
              </a:solidFill>
            </a:endParaRPr>
          </a:p>
          <a:p>
            <a:pPr indent="0" lvl="0" marL="0" rtl="0" algn="ctr">
              <a:spcBef>
                <a:spcPts val="0"/>
              </a:spcBef>
              <a:spcAft>
                <a:spcPts val="0"/>
              </a:spcAft>
              <a:buNone/>
            </a:pPr>
            <a:r>
              <a:rPr b="1" lang="en" sz="2100">
                <a:solidFill>
                  <a:schemeClr val="accent1"/>
                </a:solidFill>
              </a:rPr>
              <a:t>   </a:t>
            </a:r>
            <a:r>
              <a:rPr b="1" lang="en" sz="2100">
                <a:solidFill>
                  <a:schemeClr val="accent1"/>
                </a:solidFill>
              </a:rPr>
              <a:t>Cherry Hill, Roosevelt, and New Bridge Center</a:t>
            </a:r>
            <a:endParaRPr b="1" sz="2100">
              <a:solidFill>
                <a:schemeClr val="accent1"/>
              </a:solidFill>
            </a:endParaRPr>
          </a:p>
          <a:p>
            <a:pPr indent="0" lvl="0" marL="0" rtl="0" algn="ctr">
              <a:spcBef>
                <a:spcPts val="0"/>
              </a:spcBef>
              <a:spcAft>
                <a:spcPts val="0"/>
              </a:spcAft>
              <a:buNone/>
            </a:pPr>
            <a:r>
              <a:rPr b="1" lang="en" sz="2100">
                <a:solidFill>
                  <a:schemeClr val="accent1"/>
                </a:solidFill>
              </a:rPr>
              <a:t>Wednesday, September 13,  2023</a:t>
            </a:r>
            <a:endParaRPr b="1" sz="2100">
              <a:solidFill>
                <a:schemeClr val="accent1"/>
              </a:solidFill>
            </a:endParaRPr>
          </a:p>
        </p:txBody>
      </p:sp>
      <p:sp>
        <p:nvSpPr>
          <p:cNvPr id="77" name="Google Shape;77;p15"/>
          <p:cNvSpPr txBox="1"/>
          <p:nvPr/>
        </p:nvSpPr>
        <p:spPr>
          <a:xfrm>
            <a:off x="4656550" y="3688150"/>
            <a:ext cx="6344100" cy="7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200">
                <a:solidFill>
                  <a:srgbClr val="FFFFFF"/>
                </a:solidFill>
                <a:latin typeface="Cabin Sketch"/>
                <a:ea typeface="Cabin Sketch"/>
                <a:cs typeface="Cabin Sketch"/>
                <a:sym typeface="Cabin Sketch"/>
              </a:rPr>
              <a:t>WELCOME</a:t>
            </a:r>
            <a:endParaRPr b="1" sz="7200">
              <a:solidFill>
                <a:srgbClr val="FFFFFF"/>
              </a:solidFill>
              <a:latin typeface="Cabin Sketch"/>
              <a:ea typeface="Cabin Sketch"/>
              <a:cs typeface="Cabin Sketch"/>
              <a:sym typeface="Cabin Sketch"/>
            </a:endParaRPr>
          </a:p>
        </p:txBody>
      </p:sp>
      <p:sp>
        <p:nvSpPr>
          <p:cNvPr id="78" name="Google Shape;78;p15"/>
          <p:cNvSpPr txBox="1"/>
          <p:nvPr/>
        </p:nvSpPr>
        <p:spPr>
          <a:xfrm>
            <a:off x="2503475" y="2571750"/>
            <a:ext cx="6344100" cy="74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300">
                <a:solidFill>
                  <a:srgbClr val="FFFFFF"/>
                </a:solidFill>
                <a:latin typeface="Roboto"/>
                <a:ea typeface="Roboto"/>
                <a:cs typeface="Roboto"/>
                <a:sym typeface="Roboto"/>
              </a:rPr>
              <a:t>Mrs. Helen Harle </a:t>
            </a:r>
            <a:endParaRPr b="1" sz="2300">
              <a:solidFill>
                <a:srgbClr val="FFFFFF"/>
              </a:solidFill>
              <a:latin typeface="Roboto"/>
              <a:ea typeface="Roboto"/>
              <a:cs typeface="Roboto"/>
              <a:sym typeface="Roboto"/>
            </a:endParaRPr>
          </a:p>
          <a:p>
            <a:pPr indent="0" lvl="0" marL="0" rtl="0" algn="r">
              <a:spcBef>
                <a:spcPts val="0"/>
              </a:spcBef>
              <a:spcAft>
                <a:spcPts val="0"/>
              </a:spcAft>
              <a:buNone/>
            </a:pPr>
            <a:r>
              <a:rPr b="1" lang="en" sz="2300">
                <a:solidFill>
                  <a:srgbClr val="FFFFFF"/>
                </a:solidFill>
                <a:latin typeface="Roboto"/>
                <a:ea typeface="Roboto"/>
                <a:cs typeface="Roboto"/>
                <a:sym typeface="Roboto"/>
              </a:rPr>
              <a:t>Grade 2</a:t>
            </a:r>
            <a:endParaRPr b="1" sz="2300">
              <a:solidFill>
                <a:srgbClr val="FFFFFF"/>
              </a:solidFill>
              <a:latin typeface="Roboto"/>
              <a:ea typeface="Roboto"/>
              <a:cs typeface="Roboto"/>
              <a:sym typeface="Roboto"/>
            </a:endParaRPr>
          </a:p>
        </p:txBody>
      </p:sp>
      <p:pic>
        <p:nvPicPr>
          <p:cNvPr id="79" name="Google Shape;79;p15"/>
          <p:cNvPicPr preferRelativeResize="0"/>
          <p:nvPr/>
        </p:nvPicPr>
        <p:blipFill>
          <a:blip r:embed="rId3">
            <a:alphaModFix/>
          </a:blip>
          <a:stretch>
            <a:fillRect/>
          </a:stretch>
        </p:blipFill>
        <p:spPr>
          <a:xfrm>
            <a:off x="188675" y="204450"/>
            <a:ext cx="2642800" cy="128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p:nvPr/>
        </p:nvSpPr>
        <p:spPr>
          <a:xfrm>
            <a:off x="0" y="-171050"/>
            <a:ext cx="9144000" cy="892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nvSpPr>
        <p:spPr>
          <a:xfrm>
            <a:off x="1786150" y="116175"/>
            <a:ext cx="7137000" cy="56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Roboto"/>
                <a:ea typeface="Roboto"/>
                <a:cs typeface="Roboto"/>
                <a:sym typeface="Roboto"/>
              </a:rPr>
              <a:t>Meet Mrs. Harle</a:t>
            </a:r>
            <a:endParaRPr b="1" sz="2300">
              <a:solidFill>
                <a:schemeClr val="accent1"/>
              </a:solidFill>
              <a:latin typeface="Roboto"/>
              <a:ea typeface="Roboto"/>
              <a:cs typeface="Roboto"/>
              <a:sym typeface="Roboto"/>
            </a:endParaRPr>
          </a:p>
        </p:txBody>
      </p:sp>
      <p:sp>
        <p:nvSpPr>
          <p:cNvPr id="86" name="Google Shape;86;p16"/>
          <p:cNvSpPr txBox="1"/>
          <p:nvPr/>
        </p:nvSpPr>
        <p:spPr>
          <a:xfrm>
            <a:off x="9875" y="685875"/>
            <a:ext cx="5342400" cy="43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400"/>
              <a:buFont typeface="Arial"/>
              <a:buNone/>
            </a:pPr>
            <a:r>
              <a:rPr b="1" lang="en" sz="1500">
                <a:solidFill>
                  <a:srgbClr val="FFFFFF"/>
                </a:solidFill>
              </a:rPr>
              <a:t>My name is Mrs. Helen Harle. I have been teaching in River Edge since 2004. Before coming to River Edge, I taught Kindergarten and Pre-Kindergarten at private schools. I have my Bachelor's Degree from East Stroudsburg University and my Masters in Education from Montclair State University. I have a son and two daughters. I have two cats: a mother and her daughter that we rescued and raised (along with her 4 siblings that were adopted out). In my spare time I enjoy reading, traveling, attending my son’s sporting and college events, spending time with my family, and taking care of my pets.</a:t>
            </a:r>
            <a:endParaRPr b="1" sz="1300">
              <a:solidFill>
                <a:srgbClr val="FFFFFF"/>
              </a:solidFill>
            </a:endParaRPr>
          </a:p>
          <a:p>
            <a:pPr indent="0" lvl="0" marL="0" rtl="0" algn="l">
              <a:spcBef>
                <a:spcPts val="320"/>
              </a:spcBef>
              <a:spcAft>
                <a:spcPts val="0"/>
              </a:spcAft>
              <a:buClr>
                <a:srgbClr val="000000"/>
              </a:buClr>
              <a:buSzPts val="400"/>
              <a:buFont typeface="Arial"/>
              <a:buNone/>
            </a:pPr>
            <a:r>
              <a:t/>
            </a:r>
            <a:endParaRPr b="1" sz="600">
              <a:solidFill>
                <a:srgbClr val="FFFFFF"/>
              </a:solidFill>
            </a:endParaRPr>
          </a:p>
          <a:p>
            <a:pPr indent="0" lvl="0" marL="0" rtl="0" algn="l">
              <a:spcBef>
                <a:spcPts val="320"/>
              </a:spcBef>
              <a:spcAft>
                <a:spcPts val="0"/>
              </a:spcAft>
              <a:buClr>
                <a:srgbClr val="000000"/>
              </a:buClr>
              <a:buSzPts val="400"/>
              <a:buFont typeface="Arial"/>
              <a:buNone/>
            </a:pPr>
            <a:r>
              <a:rPr b="1" lang="en" sz="1500">
                <a:solidFill>
                  <a:srgbClr val="FFFFFF"/>
                </a:solidFill>
              </a:rPr>
              <a:t>My classroom philosophy is to create a safe, nurturing environment where children feel comfortable, willing to take risks, challenge themselves to do their best, and learn to appreciate and respect everyone. We follow the school philosophy of taking care of ourselves, taking care of each other, and taking care of our place.</a:t>
            </a:r>
            <a:endParaRPr b="1" sz="3100">
              <a:solidFill>
                <a:srgbClr val="FFFFFF"/>
              </a:solidFill>
              <a:latin typeface="Calibri"/>
              <a:ea typeface="Calibri"/>
              <a:cs typeface="Calibri"/>
              <a:sym typeface="Calibri"/>
            </a:endParaRPr>
          </a:p>
        </p:txBody>
      </p:sp>
      <p:pic>
        <p:nvPicPr>
          <p:cNvPr id="87" name="Google Shape;87;p16"/>
          <p:cNvPicPr preferRelativeResize="0"/>
          <p:nvPr/>
        </p:nvPicPr>
        <p:blipFill rotWithShape="1">
          <a:blip r:embed="rId3">
            <a:alphaModFix/>
          </a:blip>
          <a:srcRect b="0" l="0" r="0" t="0"/>
          <a:stretch/>
        </p:blipFill>
        <p:spPr>
          <a:xfrm>
            <a:off x="7354900" y="3508075"/>
            <a:ext cx="1618725" cy="1533800"/>
          </a:xfrm>
          <a:prstGeom prst="rect">
            <a:avLst/>
          </a:prstGeom>
          <a:noFill/>
          <a:ln>
            <a:noFill/>
          </a:ln>
        </p:spPr>
      </p:pic>
      <p:pic>
        <p:nvPicPr>
          <p:cNvPr id="88" name="Google Shape;88;p16"/>
          <p:cNvPicPr preferRelativeResize="0"/>
          <p:nvPr/>
        </p:nvPicPr>
        <p:blipFill rotWithShape="1">
          <a:blip r:embed="rId4">
            <a:alphaModFix/>
          </a:blip>
          <a:srcRect b="0" l="0" r="0" t="0"/>
          <a:stretch/>
        </p:blipFill>
        <p:spPr>
          <a:xfrm flipH="1">
            <a:off x="5435987" y="3547350"/>
            <a:ext cx="1835225" cy="1533800"/>
          </a:xfrm>
          <a:prstGeom prst="rect">
            <a:avLst/>
          </a:prstGeom>
          <a:noFill/>
          <a:ln>
            <a:noFill/>
          </a:ln>
        </p:spPr>
      </p:pic>
      <p:pic>
        <p:nvPicPr>
          <p:cNvPr id="89" name="Google Shape;89;p16"/>
          <p:cNvPicPr preferRelativeResize="0"/>
          <p:nvPr/>
        </p:nvPicPr>
        <p:blipFill rotWithShape="1">
          <a:blip r:embed="rId5">
            <a:alphaModFix/>
          </a:blip>
          <a:srcRect b="0" l="0" r="0" t="0"/>
          <a:stretch/>
        </p:blipFill>
        <p:spPr>
          <a:xfrm>
            <a:off x="5519750" y="983075"/>
            <a:ext cx="3537650" cy="2525002"/>
          </a:xfrm>
          <a:prstGeom prst="rect">
            <a:avLst/>
          </a:prstGeom>
          <a:noFill/>
          <a:ln>
            <a:noFill/>
          </a:ln>
        </p:spPr>
      </p:pic>
      <p:sp>
        <p:nvSpPr>
          <p:cNvPr id="90" name="Google Shape;90;p16"/>
          <p:cNvSpPr txBox="1"/>
          <p:nvPr/>
        </p:nvSpPr>
        <p:spPr>
          <a:xfrm>
            <a:off x="100475" y="4703750"/>
            <a:ext cx="52518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a:ea typeface="Roboto"/>
              <a:cs typeface="Roboto"/>
              <a:sym typeface="Roboto"/>
            </a:endParaRPr>
          </a:p>
        </p:txBody>
      </p:sp>
      <p:pic>
        <p:nvPicPr>
          <p:cNvPr id="91" name="Google Shape;91;p16"/>
          <p:cNvPicPr preferRelativeResize="0"/>
          <p:nvPr/>
        </p:nvPicPr>
        <p:blipFill>
          <a:blip r:embed="rId6">
            <a:alphaModFix/>
          </a:blip>
          <a:stretch>
            <a:fillRect/>
          </a:stretch>
        </p:blipFill>
        <p:spPr>
          <a:xfrm>
            <a:off x="9875" y="-171025"/>
            <a:ext cx="1835225" cy="8924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p:nvPr/>
        </p:nvSpPr>
        <p:spPr>
          <a:xfrm>
            <a:off x="0" y="-171050"/>
            <a:ext cx="9144000" cy="98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nvSpPr>
        <p:spPr>
          <a:xfrm>
            <a:off x="1786150" y="116175"/>
            <a:ext cx="7137000" cy="56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Roboto"/>
                <a:ea typeface="Roboto"/>
                <a:cs typeface="Roboto"/>
                <a:sym typeface="Roboto"/>
              </a:rPr>
              <a:t>General Information</a:t>
            </a:r>
            <a:endParaRPr b="1" sz="2300">
              <a:solidFill>
                <a:schemeClr val="accent1"/>
              </a:solidFill>
              <a:latin typeface="Roboto"/>
              <a:ea typeface="Roboto"/>
              <a:cs typeface="Roboto"/>
              <a:sym typeface="Roboto"/>
            </a:endParaRPr>
          </a:p>
        </p:txBody>
      </p:sp>
      <p:sp>
        <p:nvSpPr>
          <p:cNvPr id="98" name="Google Shape;98;p17"/>
          <p:cNvSpPr txBox="1"/>
          <p:nvPr/>
        </p:nvSpPr>
        <p:spPr>
          <a:xfrm>
            <a:off x="9975" y="869025"/>
            <a:ext cx="9144000" cy="4057200"/>
          </a:xfrm>
          <a:prstGeom prst="rect">
            <a:avLst/>
          </a:prstGeom>
          <a:noFill/>
          <a:ln>
            <a:noFill/>
          </a:ln>
        </p:spPr>
        <p:txBody>
          <a:bodyPr anchorCtr="0" anchor="t" bIns="91425" lIns="91425" spcFirstLastPara="1" rIns="91425" wrap="square" tIns="91425">
            <a:noAutofit/>
          </a:bodyPr>
          <a:lstStyle/>
          <a:p>
            <a:pPr indent="-393700" lvl="0" marL="457200" rtl="0" algn="l">
              <a:spcBef>
                <a:spcPts val="320"/>
              </a:spcBef>
              <a:spcAft>
                <a:spcPts val="0"/>
              </a:spcAft>
              <a:buClr>
                <a:srgbClr val="FFFFFF"/>
              </a:buClr>
              <a:buSzPts val="2600"/>
              <a:buFont typeface="Roboto"/>
              <a:buChar char="●"/>
            </a:pPr>
            <a:r>
              <a:rPr lang="en" sz="2600" u="sng">
                <a:solidFill>
                  <a:srgbClr val="FFFFFF"/>
                </a:solidFill>
                <a:latin typeface="Roboto"/>
                <a:ea typeface="Roboto"/>
                <a:cs typeface="Roboto"/>
                <a:sym typeface="Roboto"/>
              </a:rPr>
              <a:t>Class Parents:</a:t>
            </a:r>
            <a:r>
              <a:rPr lang="en" sz="2600">
                <a:solidFill>
                  <a:srgbClr val="FFFFFF"/>
                </a:solidFill>
                <a:latin typeface="Roboto"/>
                <a:ea typeface="Roboto"/>
                <a:cs typeface="Roboto"/>
                <a:sym typeface="Roboto"/>
              </a:rPr>
              <a:t> Marissa Bednarski</a:t>
            </a:r>
            <a:endParaRPr sz="2600">
              <a:solidFill>
                <a:srgbClr val="FFFFFF"/>
              </a:solidFill>
              <a:latin typeface="Roboto"/>
              <a:ea typeface="Roboto"/>
              <a:cs typeface="Roboto"/>
              <a:sym typeface="Roboto"/>
            </a:endParaRPr>
          </a:p>
          <a:p>
            <a:pPr indent="-393700" lvl="0" marL="457200" rtl="0" algn="l">
              <a:spcBef>
                <a:spcPts val="0"/>
              </a:spcBef>
              <a:spcAft>
                <a:spcPts val="0"/>
              </a:spcAft>
              <a:buClr>
                <a:srgbClr val="FFFFFF"/>
              </a:buClr>
              <a:buSzPts val="2600"/>
              <a:buFont typeface="Roboto"/>
              <a:buChar char="●"/>
            </a:pPr>
            <a:r>
              <a:t/>
            </a:r>
            <a:endParaRPr sz="2600">
              <a:solidFill>
                <a:srgbClr val="FFFFFF"/>
              </a:solidFill>
              <a:latin typeface="Roboto"/>
              <a:ea typeface="Roboto"/>
              <a:cs typeface="Roboto"/>
              <a:sym typeface="Roboto"/>
            </a:endParaRPr>
          </a:p>
          <a:p>
            <a:pPr indent="-393700" lvl="0" marL="457200" rtl="0" algn="l">
              <a:spcBef>
                <a:spcPts val="0"/>
              </a:spcBef>
              <a:spcAft>
                <a:spcPts val="0"/>
              </a:spcAft>
              <a:buClr>
                <a:srgbClr val="FFFFFF"/>
              </a:buClr>
              <a:buSzPts val="2600"/>
              <a:buFont typeface="Roboto"/>
              <a:buChar char="●"/>
            </a:pPr>
            <a:r>
              <a:rPr lang="en" sz="2600">
                <a:solidFill>
                  <a:srgbClr val="FFFFFF"/>
                </a:solidFill>
                <a:latin typeface="Roboto"/>
                <a:ea typeface="Roboto"/>
                <a:cs typeface="Roboto"/>
                <a:sym typeface="Roboto"/>
              </a:rPr>
              <a:t>Contact Parent: Marissa Bednarski</a:t>
            </a:r>
            <a:endParaRPr sz="2600">
              <a:solidFill>
                <a:srgbClr val="FFFFFF"/>
              </a:solidFill>
              <a:latin typeface="Roboto"/>
              <a:ea typeface="Roboto"/>
              <a:cs typeface="Roboto"/>
              <a:sym typeface="Roboto"/>
            </a:endParaRPr>
          </a:p>
          <a:p>
            <a:pPr indent="-393700" lvl="0" marL="457200" rtl="0" algn="l">
              <a:spcBef>
                <a:spcPts val="0"/>
              </a:spcBef>
              <a:spcAft>
                <a:spcPts val="0"/>
              </a:spcAft>
              <a:buClr>
                <a:srgbClr val="FFFFFF"/>
              </a:buClr>
              <a:buSzPts val="2600"/>
              <a:buFont typeface="Roboto"/>
              <a:buChar char="●"/>
            </a:pPr>
            <a:r>
              <a:rPr lang="en" sz="2600">
                <a:solidFill>
                  <a:srgbClr val="FFFFFF"/>
                </a:solidFill>
                <a:latin typeface="Roboto"/>
                <a:ea typeface="Roboto"/>
                <a:cs typeface="Roboto"/>
                <a:sym typeface="Roboto"/>
              </a:rPr>
              <a:t>Three class parties </a:t>
            </a:r>
            <a:r>
              <a:rPr lang="en" sz="2600">
                <a:solidFill>
                  <a:srgbClr val="FFFFFF"/>
                </a:solidFill>
                <a:latin typeface="Roboto"/>
                <a:ea typeface="Roboto"/>
                <a:cs typeface="Roboto"/>
                <a:sym typeface="Roboto"/>
              </a:rPr>
              <a:t>with</a:t>
            </a:r>
            <a:r>
              <a:rPr lang="en" sz="2600">
                <a:solidFill>
                  <a:srgbClr val="FFFFFF"/>
                </a:solidFill>
                <a:latin typeface="Roboto"/>
                <a:ea typeface="Roboto"/>
                <a:cs typeface="Roboto"/>
                <a:sym typeface="Roboto"/>
              </a:rPr>
              <a:t> food: Halloween, New Year’s, and End of the Year.</a:t>
            </a:r>
            <a:endParaRPr sz="2600">
              <a:solidFill>
                <a:srgbClr val="FFFFFF"/>
              </a:solidFill>
              <a:latin typeface="Roboto"/>
              <a:ea typeface="Roboto"/>
              <a:cs typeface="Roboto"/>
              <a:sym typeface="Roboto"/>
            </a:endParaRPr>
          </a:p>
          <a:p>
            <a:pPr indent="-393700" lvl="0" marL="457200" rtl="0" algn="l">
              <a:spcBef>
                <a:spcPts val="0"/>
              </a:spcBef>
              <a:spcAft>
                <a:spcPts val="0"/>
              </a:spcAft>
              <a:buClr>
                <a:srgbClr val="FFFFFF"/>
              </a:buClr>
              <a:buSzPts val="2600"/>
              <a:buFont typeface="Roboto"/>
              <a:buChar char="●"/>
            </a:pPr>
            <a:r>
              <a:rPr lang="en" sz="2600" u="sng">
                <a:solidFill>
                  <a:srgbClr val="FFFFFF"/>
                </a:solidFill>
                <a:latin typeface="Roboto"/>
                <a:ea typeface="Roboto"/>
                <a:cs typeface="Roboto"/>
                <a:sym typeface="Roboto"/>
              </a:rPr>
              <a:t>Reader’s Theater</a:t>
            </a:r>
            <a:r>
              <a:rPr lang="en" sz="2600">
                <a:solidFill>
                  <a:srgbClr val="FFFFFF"/>
                </a:solidFill>
                <a:latin typeface="Roboto"/>
                <a:ea typeface="Roboto"/>
                <a:cs typeface="Roboto"/>
                <a:sym typeface="Roboto"/>
              </a:rPr>
              <a:t> in June</a:t>
            </a:r>
            <a:endParaRPr sz="2600">
              <a:solidFill>
                <a:srgbClr val="FFFFFF"/>
              </a:solidFill>
              <a:latin typeface="Roboto"/>
              <a:ea typeface="Roboto"/>
              <a:cs typeface="Roboto"/>
              <a:sym typeface="Roboto"/>
            </a:endParaRPr>
          </a:p>
          <a:p>
            <a:pPr indent="0" lvl="0" marL="457200" rtl="0" algn="l">
              <a:spcBef>
                <a:spcPts val="320"/>
              </a:spcBef>
              <a:spcAft>
                <a:spcPts val="0"/>
              </a:spcAft>
              <a:buNone/>
            </a:pPr>
            <a:r>
              <a:t/>
            </a:r>
            <a:endParaRPr sz="2600">
              <a:solidFill>
                <a:srgbClr val="FFFFFF"/>
              </a:solidFill>
              <a:latin typeface="Roboto"/>
              <a:ea typeface="Roboto"/>
              <a:cs typeface="Roboto"/>
              <a:sym typeface="Roboto"/>
            </a:endParaRPr>
          </a:p>
          <a:p>
            <a:pPr indent="-393700" lvl="0" marL="457200" rtl="0" algn="l">
              <a:spcBef>
                <a:spcPts val="320"/>
              </a:spcBef>
              <a:spcAft>
                <a:spcPts val="0"/>
              </a:spcAft>
              <a:buClr>
                <a:srgbClr val="FFFFFF"/>
              </a:buClr>
              <a:buSzPts val="2600"/>
              <a:buFont typeface="Roboto"/>
              <a:buChar char="●"/>
            </a:pPr>
            <a:r>
              <a:rPr lang="en" sz="2600" u="sng">
                <a:solidFill>
                  <a:srgbClr val="FFFFFF"/>
                </a:solidFill>
                <a:latin typeface="Roboto"/>
                <a:ea typeface="Roboto"/>
                <a:cs typeface="Roboto"/>
                <a:sym typeface="Roboto"/>
              </a:rPr>
              <a:t>Cellphones, SmartWatches, etc</a:t>
            </a:r>
            <a:r>
              <a:rPr lang="en" sz="2600">
                <a:solidFill>
                  <a:srgbClr val="FFFFFF"/>
                </a:solidFill>
                <a:latin typeface="Roboto"/>
                <a:ea typeface="Roboto"/>
                <a:cs typeface="Roboto"/>
                <a:sym typeface="Roboto"/>
              </a:rPr>
              <a:t>, must be turned off and stored in backpacks at all times if brought into school</a:t>
            </a:r>
            <a:endParaRPr sz="2600">
              <a:solidFill>
                <a:srgbClr val="FFFFFF"/>
              </a:solidFill>
              <a:latin typeface="Roboto"/>
              <a:ea typeface="Roboto"/>
              <a:cs typeface="Roboto"/>
              <a:sym typeface="Roboto"/>
            </a:endParaRPr>
          </a:p>
          <a:p>
            <a:pPr indent="0" lvl="0" marL="457200" rtl="0" algn="l">
              <a:spcBef>
                <a:spcPts val="320"/>
              </a:spcBef>
              <a:spcAft>
                <a:spcPts val="0"/>
              </a:spcAft>
              <a:buNone/>
            </a:pPr>
            <a:r>
              <a:t/>
            </a:r>
            <a:endParaRPr sz="2800">
              <a:solidFill>
                <a:srgbClr val="FFFFFF"/>
              </a:solidFill>
              <a:latin typeface="Calibri"/>
              <a:ea typeface="Calibri"/>
              <a:cs typeface="Calibri"/>
              <a:sym typeface="Calibri"/>
            </a:endParaRPr>
          </a:p>
        </p:txBody>
      </p:sp>
      <p:sp>
        <p:nvSpPr>
          <p:cNvPr id="99" name="Google Shape;99;p17"/>
          <p:cNvSpPr txBox="1"/>
          <p:nvPr/>
        </p:nvSpPr>
        <p:spPr>
          <a:xfrm>
            <a:off x="100475" y="4703750"/>
            <a:ext cx="52518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a:ea typeface="Roboto"/>
              <a:cs typeface="Roboto"/>
              <a:sym typeface="Roboto"/>
            </a:endParaRPr>
          </a:p>
        </p:txBody>
      </p:sp>
      <p:pic>
        <p:nvPicPr>
          <p:cNvPr id="100" name="Google Shape;100;p17"/>
          <p:cNvPicPr preferRelativeResize="0"/>
          <p:nvPr/>
        </p:nvPicPr>
        <p:blipFill>
          <a:blip r:embed="rId3">
            <a:alphaModFix/>
          </a:blip>
          <a:stretch>
            <a:fillRect/>
          </a:stretch>
        </p:blipFill>
        <p:spPr>
          <a:xfrm>
            <a:off x="9975" y="-114025"/>
            <a:ext cx="1835225" cy="8924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p:nvPr/>
        </p:nvSpPr>
        <p:spPr>
          <a:xfrm>
            <a:off x="0" y="-171050"/>
            <a:ext cx="9144000" cy="98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txBox="1"/>
          <p:nvPr/>
        </p:nvSpPr>
        <p:spPr>
          <a:xfrm>
            <a:off x="1786150" y="116175"/>
            <a:ext cx="7137000" cy="56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accent1"/>
                </a:solidFill>
                <a:latin typeface="Roboto"/>
                <a:ea typeface="Roboto"/>
                <a:cs typeface="Roboto"/>
                <a:sym typeface="Roboto"/>
              </a:rPr>
              <a:t>General Information</a:t>
            </a:r>
            <a:endParaRPr b="1" sz="2300">
              <a:solidFill>
                <a:schemeClr val="accent1"/>
              </a:solidFill>
              <a:latin typeface="Roboto"/>
              <a:ea typeface="Roboto"/>
              <a:cs typeface="Roboto"/>
              <a:sym typeface="Roboto"/>
            </a:endParaRPr>
          </a:p>
        </p:txBody>
      </p:sp>
      <p:sp>
        <p:nvSpPr>
          <p:cNvPr id="107" name="Google Shape;107;p18"/>
          <p:cNvSpPr txBox="1"/>
          <p:nvPr/>
        </p:nvSpPr>
        <p:spPr>
          <a:xfrm>
            <a:off x="9975" y="812050"/>
            <a:ext cx="9020400" cy="4114200"/>
          </a:xfrm>
          <a:prstGeom prst="rect">
            <a:avLst/>
          </a:prstGeom>
          <a:noFill/>
          <a:ln>
            <a:noFill/>
          </a:ln>
        </p:spPr>
        <p:txBody>
          <a:bodyPr anchorCtr="0" anchor="t" bIns="91425" lIns="91425" spcFirstLastPara="1" rIns="91425" wrap="square" tIns="91425">
            <a:noAutofit/>
          </a:bodyPr>
          <a:lstStyle/>
          <a:p>
            <a:pPr indent="-374650" lvl="0" marL="457200" rtl="0" algn="l">
              <a:spcBef>
                <a:spcPts val="320"/>
              </a:spcBef>
              <a:spcAft>
                <a:spcPts val="0"/>
              </a:spcAft>
              <a:buClr>
                <a:srgbClr val="FFFFFF"/>
              </a:buClr>
              <a:buSzPts val="2300"/>
              <a:buFont typeface="Roboto"/>
              <a:buChar char="●"/>
            </a:pPr>
            <a:r>
              <a:rPr b="1" lang="en" sz="2300" u="sng">
                <a:solidFill>
                  <a:srgbClr val="FFFFFF"/>
                </a:solidFill>
                <a:latin typeface="Roboto"/>
                <a:ea typeface="Roboto"/>
                <a:cs typeface="Roboto"/>
                <a:sym typeface="Roboto"/>
              </a:rPr>
              <a:t>Positive Behavior Management:</a:t>
            </a:r>
            <a:r>
              <a:rPr b="1" lang="en" sz="2300">
                <a:solidFill>
                  <a:srgbClr val="FFFFFF"/>
                </a:solidFill>
                <a:latin typeface="Roboto"/>
                <a:ea typeface="Roboto"/>
                <a:cs typeface="Roboto"/>
                <a:sym typeface="Roboto"/>
              </a:rPr>
              <a:t> Star Jar Whole Class Rewards and individual sticker chart for positive behaviors</a:t>
            </a:r>
            <a:endParaRPr b="1" sz="2300">
              <a:solidFill>
                <a:srgbClr val="FFFFFF"/>
              </a:solidFill>
              <a:latin typeface="Roboto"/>
              <a:ea typeface="Roboto"/>
              <a:cs typeface="Roboto"/>
              <a:sym typeface="Roboto"/>
            </a:endParaRPr>
          </a:p>
          <a:p>
            <a:pPr indent="-374650" lvl="0" marL="457200" rtl="0" algn="l">
              <a:spcBef>
                <a:spcPts val="0"/>
              </a:spcBef>
              <a:spcAft>
                <a:spcPts val="0"/>
              </a:spcAft>
              <a:buClr>
                <a:srgbClr val="FFFFFF"/>
              </a:buClr>
              <a:buSzPts val="2300"/>
              <a:buFont typeface="Roboto"/>
              <a:buChar char="●"/>
            </a:pPr>
            <a:r>
              <a:rPr b="1" lang="en" sz="2300" u="sng">
                <a:solidFill>
                  <a:srgbClr val="FFFFFF"/>
                </a:solidFill>
                <a:latin typeface="Roboto"/>
                <a:ea typeface="Roboto"/>
                <a:cs typeface="Roboto"/>
                <a:sym typeface="Roboto"/>
              </a:rPr>
              <a:t>NJSLS </a:t>
            </a:r>
            <a:r>
              <a:rPr b="1" lang="en" sz="2300">
                <a:solidFill>
                  <a:srgbClr val="FFFFFF"/>
                </a:solidFill>
                <a:latin typeface="Roboto"/>
                <a:ea typeface="Roboto"/>
                <a:cs typeface="Roboto"/>
                <a:sym typeface="Roboto"/>
              </a:rPr>
              <a:t>incorporated into all lesson plans: Rigor, complexity of text, higher order questioning in literature and fluency and problem solving in math</a:t>
            </a:r>
            <a:endParaRPr b="1" sz="2300">
              <a:solidFill>
                <a:srgbClr val="FFFFFF"/>
              </a:solidFill>
              <a:latin typeface="Roboto"/>
              <a:ea typeface="Roboto"/>
              <a:cs typeface="Roboto"/>
              <a:sym typeface="Roboto"/>
            </a:endParaRPr>
          </a:p>
          <a:p>
            <a:pPr indent="-374650" lvl="0" marL="457200" rtl="0" algn="l">
              <a:spcBef>
                <a:spcPts val="0"/>
              </a:spcBef>
              <a:spcAft>
                <a:spcPts val="0"/>
              </a:spcAft>
              <a:buClr>
                <a:srgbClr val="FFFFFF"/>
              </a:buClr>
              <a:buSzPts val="2300"/>
              <a:buFont typeface="Roboto"/>
              <a:buChar char="●"/>
            </a:pPr>
            <a:r>
              <a:rPr b="1" lang="en" sz="2300" u="sng">
                <a:solidFill>
                  <a:srgbClr val="FFFFFF"/>
                </a:solidFill>
                <a:latin typeface="Roboto"/>
                <a:ea typeface="Roboto"/>
                <a:cs typeface="Roboto"/>
                <a:sym typeface="Roboto"/>
              </a:rPr>
              <a:t>Equity, Diversity, and Inclusion: </a:t>
            </a:r>
            <a:r>
              <a:rPr b="1" lang="en" sz="2300">
                <a:solidFill>
                  <a:srgbClr val="FFFFFF"/>
                </a:solidFill>
                <a:latin typeface="Roboto"/>
                <a:ea typeface="Roboto"/>
                <a:cs typeface="Roboto"/>
                <a:sym typeface="Roboto"/>
              </a:rPr>
              <a:t>Our vision is a community that is welcoming to all and is a model of acceptance and respect.</a:t>
            </a:r>
            <a:endParaRPr b="1" sz="2300">
              <a:solidFill>
                <a:srgbClr val="FFFFFF"/>
              </a:solidFill>
              <a:latin typeface="Roboto"/>
              <a:ea typeface="Roboto"/>
              <a:cs typeface="Roboto"/>
              <a:sym typeface="Roboto"/>
            </a:endParaRPr>
          </a:p>
          <a:p>
            <a:pPr indent="-374650" lvl="0" marL="457200" rtl="0" algn="l">
              <a:spcBef>
                <a:spcPts val="0"/>
              </a:spcBef>
              <a:spcAft>
                <a:spcPts val="0"/>
              </a:spcAft>
              <a:buClr>
                <a:srgbClr val="FFFFFF"/>
              </a:buClr>
              <a:buSzPts val="2300"/>
              <a:buFont typeface="Roboto"/>
              <a:buChar char="●"/>
            </a:pPr>
            <a:r>
              <a:rPr b="1" lang="en" sz="2300">
                <a:solidFill>
                  <a:srgbClr val="FFFFFF"/>
                </a:solidFill>
                <a:latin typeface="Roboto"/>
                <a:ea typeface="Roboto"/>
                <a:cs typeface="Roboto"/>
                <a:sym typeface="Roboto"/>
              </a:rPr>
              <a:t>EDI resources and activities can be found found at the following link:</a:t>
            </a:r>
            <a:endParaRPr b="1" sz="2300">
              <a:solidFill>
                <a:srgbClr val="FFFFFF"/>
              </a:solidFill>
              <a:latin typeface="Roboto"/>
              <a:ea typeface="Roboto"/>
              <a:cs typeface="Roboto"/>
              <a:sym typeface="Roboto"/>
            </a:endParaRPr>
          </a:p>
          <a:p>
            <a:pPr indent="0" lvl="0" marL="0" rtl="0" algn="l">
              <a:spcBef>
                <a:spcPts val="320"/>
              </a:spcBef>
              <a:spcAft>
                <a:spcPts val="0"/>
              </a:spcAft>
              <a:buNone/>
            </a:pPr>
            <a:r>
              <a:rPr b="1" lang="en" sz="2300" u="sng">
                <a:solidFill>
                  <a:schemeClr val="accent6"/>
                </a:solidFill>
                <a:latin typeface="Roboto"/>
                <a:ea typeface="Roboto"/>
                <a:cs typeface="Roboto"/>
                <a:sym typeface="Roboto"/>
                <a:hlinkClick r:id="rId3">
                  <a:extLst>
                    <a:ext uri="{A12FA001-AC4F-418D-AE19-62706E023703}">
                      <ahyp:hlinkClr val="tx"/>
                    </a:ext>
                  </a:extLst>
                </a:hlinkClick>
              </a:rPr>
              <a:t>https://sites.google.com/riveredgeschools.org/recurriculum/equity-diversity-inclusion/e-d-i-resources?authuser=0</a:t>
            </a:r>
            <a:endParaRPr b="1" sz="2300">
              <a:solidFill>
                <a:schemeClr val="accent6"/>
              </a:solidFill>
              <a:latin typeface="Roboto"/>
              <a:ea typeface="Roboto"/>
              <a:cs typeface="Roboto"/>
              <a:sym typeface="Roboto"/>
            </a:endParaRPr>
          </a:p>
        </p:txBody>
      </p:sp>
      <p:sp>
        <p:nvSpPr>
          <p:cNvPr id="108" name="Google Shape;108;p18"/>
          <p:cNvSpPr txBox="1"/>
          <p:nvPr/>
        </p:nvSpPr>
        <p:spPr>
          <a:xfrm>
            <a:off x="100475" y="4703750"/>
            <a:ext cx="52518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a:ea typeface="Roboto"/>
              <a:cs typeface="Roboto"/>
              <a:sym typeface="Roboto"/>
            </a:endParaRPr>
          </a:p>
        </p:txBody>
      </p:sp>
      <p:pic>
        <p:nvPicPr>
          <p:cNvPr id="109" name="Google Shape;109;p18"/>
          <p:cNvPicPr preferRelativeResize="0"/>
          <p:nvPr/>
        </p:nvPicPr>
        <p:blipFill>
          <a:blip r:embed="rId4">
            <a:alphaModFix/>
          </a:blip>
          <a:stretch>
            <a:fillRect/>
          </a:stretch>
        </p:blipFill>
        <p:spPr>
          <a:xfrm>
            <a:off x="9975" y="-114025"/>
            <a:ext cx="1835225" cy="8924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p:nvPr/>
        </p:nvSpPr>
        <p:spPr>
          <a:xfrm>
            <a:off x="0" y="-96625"/>
            <a:ext cx="9144000" cy="1224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txBox="1"/>
          <p:nvPr/>
        </p:nvSpPr>
        <p:spPr>
          <a:xfrm>
            <a:off x="1786150" y="151250"/>
            <a:ext cx="7137000" cy="83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accent1"/>
                </a:solidFill>
                <a:latin typeface="Roboto"/>
                <a:ea typeface="Roboto"/>
                <a:cs typeface="Roboto"/>
                <a:sym typeface="Roboto"/>
              </a:rPr>
              <a:t>Social Emotional Learning</a:t>
            </a:r>
            <a:endParaRPr b="1" sz="2800">
              <a:solidFill>
                <a:schemeClr val="accent1"/>
              </a:solidFill>
              <a:latin typeface="Roboto"/>
              <a:ea typeface="Roboto"/>
              <a:cs typeface="Roboto"/>
              <a:sym typeface="Roboto"/>
            </a:endParaRPr>
          </a:p>
          <a:p>
            <a:pPr indent="0" lvl="0" marL="0" rtl="0" algn="ctr">
              <a:spcBef>
                <a:spcPts val="0"/>
              </a:spcBef>
              <a:spcAft>
                <a:spcPts val="0"/>
              </a:spcAft>
              <a:buNone/>
            </a:pPr>
            <a:r>
              <a:rPr b="1" lang="en" sz="2100">
                <a:solidFill>
                  <a:schemeClr val="accent1"/>
                </a:solidFill>
                <a:latin typeface="Roboto"/>
                <a:ea typeface="Roboto"/>
                <a:cs typeface="Roboto"/>
                <a:sym typeface="Roboto"/>
              </a:rPr>
              <a:t>        </a:t>
            </a:r>
            <a:r>
              <a:rPr b="1" lang="en" sz="2100">
                <a:solidFill>
                  <a:schemeClr val="accent1"/>
                </a:solidFill>
                <a:latin typeface="Roboto"/>
                <a:ea typeface="Roboto"/>
                <a:cs typeface="Roboto"/>
                <a:sym typeface="Roboto"/>
              </a:rPr>
              <a:t>Responsive Classroom and Community Time</a:t>
            </a:r>
            <a:endParaRPr b="1" sz="2100">
              <a:solidFill>
                <a:schemeClr val="accent1"/>
              </a:solidFill>
              <a:latin typeface="Roboto"/>
              <a:ea typeface="Roboto"/>
              <a:cs typeface="Roboto"/>
              <a:sym typeface="Roboto"/>
            </a:endParaRPr>
          </a:p>
        </p:txBody>
      </p:sp>
      <p:sp>
        <p:nvSpPr>
          <p:cNvPr id="116" name="Google Shape;116;p19"/>
          <p:cNvSpPr txBox="1"/>
          <p:nvPr/>
        </p:nvSpPr>
        <p:spPr>
          <a:xfrm>
            <a:off x="203850" y="2272525"/>
            <a:ext cx="8128500" cy="2703000"/>
          </a:xfrm>
          <a:prstGeom prst="rect">
            <a:avLst/>
          </a:prstGeom>
          <a:no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u="sng">
                <a:solidFill>
                  <a:schemeClr val="lt1"/>
                </a:solidFill>
                <a:latin typeface="Roboto"/>
                <a:ea typeface="Roboto"/>
                <a:cs typeface="Roboto"/>
                <a:sym typeface="Roboto"/>
              </a:rPr>
              <a:t>Responsive Classroom - Grades Pre-K - 3</a:t>
            </a:r>
            <a:endParaRPr b="1" sz="2200" u="sng">
              <a:solidFill>
                <a:schemeClr val="lt1"/>
              </a:solidFill>
              <a:latin typeface="Roboto"/>
              <a:ea typeface="Roboto"/>
              <a:cs typeface="Roboto"/>
              <a:sym typeface="Roboto"/>
            </a:endParaRPr>
          </a:p>
          <a:p>
            <a:pPr indent="0" lvl="0" marL="457200" rtl="0" algn="l">
              <a:spcBef>
                <a:spcPts val="0"/>
              </a:spcBef>
              <a:spcAft>
                <a:spcPts val="0"/>
              </a:spcAft>
              <a:buNone/>
            </a:pPr>
            <a:r>
              <a:t/>
            </a:r>
            <a:endParaRPr b="1" sz="2300" u="sng">
              <a:solidFill>
                <a:schemeClr val="lt1"/>
              </a:solidFill>
              <a:latin typeface="Roboto"/>
              <a:ea typeface="Roboto"/>
              <a:cs typeface="Roboto"/>
              <a:sym typeface="Roboto"/>
            </a:endParaRPr>
          </a:p>
          <a:p>
            <a:pPr indent="-368300" lvl="0" marL="457200" rtl="0" algn="l">
              <a:spcBef>
                <a:spcPts val="0"/>
              </a:spcBef>
              <a:spcAft>
                <a:spcPts val="0"/>
              </a:spcAft>
              <a:buClr>
                <a:schemeClr val="lt1"/>
              </a:buClr>
              <a:buSzPts val="2200"/>
              <a:buFont typeface="Arial"/>
              <a:buChar char="●"/>
            </a:pPr>
            <a:r>
              <a:rPr lang="en" sz="2200" u="sng">
                <a:solidFill>
                  <a:schemeClr val="lt1"/>
                </a:solidFill>
                <a:latin typeface="Roboto"/>
                <a:ea typeface="Roboto"/>
                <a:cs typeface="Roboto"/>
                <a:sym typeface="Roboto"/>
              </a:rPr>
              <a:t>Goals</a:t>
            </a:r>
            <a:r>
              <a:rPr lang="en" sz="2200">
                <a:solidFill>
                  <a:schemeClr val="lt1"/>
                </a:solidFill>
                <a:latin typeface="Roboto"/>
                <a:ea typeface="Roboto"/>
                <a:cs typeface="Roboto"/>
                <a:sym typeface="Roboto"/>
              </a:rPr>
              <a:t>:  Positive Community, Effective Management, Developmentally Responsive Teaching, Engaging Activities to Promote Academics</a:t>
            </a:r>
            <a:endParaRPr sz="2200">
              <a:solidFill>
                <a:schemeClr val="lt1"/>
              </a:solidFill>
              <a:latin typeface="Roboto"/>
              <a:ea typeface="Roboto"/>
              <a:cs typeface="Roboto"/>
              <a:sym typeface="Roboto"/>
            </a:endParaRPr>
          </a:p>
          <a:p>
            <a:pPr indent="-368300" lvl="0" marL="457200" rtl="0" algn="l">
              <a:spcBef>
                <a:spcPts val="0"/>
              </a:spcBef>
              <a:spcAft>
                <a:spcPts val="0"/>
              </a:spcAft>
              <a:buClr>
                <a:schemeClr val="lt1"/>
              </a:buClr>
              <a:buSzPts val="2200"/>
              <a:buFont typeface="Arial"/>
              <a:buChar char="●"/>
            </a:pPr>
            <a:r>
              <a:rPr lang="en" sz="2200" u="sng">
                <a:solidFill>
                  <a:schemeClr val="lt1"/>
                </a:solidFill>
                <a:latin typeface="Roboto"/>
                <a:ea typeface="Roboto"/>
                <a:cs typeface="Roboto"/>
                <a:sym typeface="Roboto"/>
              </a:rPr>
              <a:t>Morning Meeting</a:t>
            </a:r>
            <a:r>
              <a:rPr lang="en" sz="2200">
                <a:solidFill>
                  <a:schemeClr val="lt1"/>
                </a:solidFill>
                <a:latin typeface="Roboto"/>
                <a:ea typeface="Roboto"/>
                <a:cs typeface="Roboto"/>
                <a:sym typeface="Roboto"/>
              </a:rPr>
              <a:t>:  Greeting, Sharing, Activity, Message</a:t>
            </a:r>
            <a:endParaRPr sz="2200">
              <a:solidFill>
                <a:schemeClr val="lt1"/>
              </a:solidFill>
              <a:latin typeface="Roboto"/>
              <a:ea typeface="Roboto"/>
              <a:cs typeface="Roboto"/>
              <a:sym typeface="Roboto"/>
            </a:endParaRPr>
          </a:p>
          <a:p>
            <a:pPr indent="-330200" lvl="0" marL="457200" rtl="0" algn="l">
              <a:spcBef>
                <a:spcPts val="0"/>
              </a:spcBef>
              <a:spcAft>
                <a:spcPts val="0"/>
              </a:spcAft>
              <a:buClr>
                <a:schemeClr val="lt1"/>
              </a:buClr>
              <a:buSzPts val="1600"/>
              <a:buFont typeface="Arial"/>
              <a:buChar char="●"/>
            </a:pPr>
            <a:r>
              <a:rPr lang="en" sz="2200" u="sng">
                <a:solidFill>
                  <a:schemeClr val="lt1"/>
                </a:solidFill>
                <a:latin typeface="Roboto"/>
                <a:ea typeface="Roboto"/>
                <a:cs typeface="Roboto"/>
                <a:sym typeface="Roboto"/>
              </a:rPr>
              <a:t>Energizers</a:t>
            </a:r>
            <a:r>
              <a:rPr lang="en" sz="2200">
                <a:solidFill>
                  <a:schemeClr val="lt1"/>
                </a:solidFill>
                <a:latin typeface="Roboto"/>
                <a:ea typeface="Roboto"/>
                <a:cs typeface="Roboto"/>
                <a:sym typeface="Roboto"/>
              </a:rPr>
              <a:t>:  Brain Breaks </a:t>
            </a:r>
            <a:r>
              <a:rPr lang="en" sz="2300">
                <a:solidFill>
                  <a:schemeClr val="lt1"/>
                </a:solidFill>
                <a:latin typeface="Roboto"/>
                <a:ea typeface="Roboto"/>
                <a:cs typeface="Roboto"/>
                <a:sym typeface="Roboto"/>
              </a:rPr>
              <a:t>incorporated throughout the day</a:t>
            </a:r>
            <a:endParaRPr sz="2300">
              <a:solidFill>
                <a:schemeClr val="lt1"/>
              </a:solidFill>
              <a:latin typeface="Roboto"/>
              <a:ea typeface="Roboto"/>
              <a:cs typeface="Roboto"/>
              <a:sym typeface="Roboto"/>
            </a:endParaRPr>
          </a:p>
          <a:p>
            <a:pPr indent="0" lvl="0" marL="0" rtl="0" algn="l">
              <a:spcBef>
                <a:spcPts val="0"/>
              </a:spcBef>
              <a:spcAft>
                <a:spcPts val="0"/>
              </a:spcAft>
              <a:buNone/>
            </a:pPr>
            <a:r>
              <a:rPr b="1" lang="en" sz="2200">
                <a:solidFill>
                  <a:srgbClr val="FFFFFF"/>
                </a:solidFill>
                <a:latin typeface="Roboto"/>
                <a:ea typeface="Roboto"/>
                <a:cs typeface="Roboto"/>
                <a:sym typeface="Roboto"/>
              </a:rPr>
              <a:t> </a:t>
            </a:r>
            <a:endParaRPr b="1" sz="2200">
              <a:solidFill>
                <a:srgbClr val="FFFFFF"/>
              </a:solidFill>
              <a:latin typeface="Roboto"/>
              <a:ea typeface="Roboto"/>
              <a:cs typeface="Roboto"/>
              <a:sym typeface="Roboto"/>
            </a:endParaRPr>
          </a:p>
        </p:txBody>
      </p:sp>
      <p:sp>
        <p:nvSpPr>
          <p:cNvPr id="117" name="Google Shape;117;p19"/>
          <p:cNvSpPr txBox="1"/>
          <p:nvPr/>
        </p:nvSpPr>
        <p:spPr>
          <a:xfrm>
            <a:off x="203850" y="1177524"/>
            <a:ext cx="8499300" cy="10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lt1"/>
                </a:solidFill>
                <a:latin typeface="Roboto"/>
                <a:ea typeface="Roboto"/>
                <a:cs typeface="Roboto"/>
                <a:sym typeface="Roboto"/>
              </a:rPr>
              <a:t>Each</a:t>
            </a:r>
            <a:r>
              <a:rPr b="1" lang="en" sz="2000">
                <a:solidFill>
                  <a:schemeClr val="lt1"/>
                </a:solidFill>
                <a:latin typeface="Roboto"/>
                <a:ea typeface="Roboto"/>
                <a:cs typeface="Roboto"/>
                <a:sym typeface="Roboto"/>
              </a:rPr>
              <a:t> class will begin with Morning Meeting/Afternoon Meeting/Comm</a:t>
            </a:r>
            <a:r>
              <a:rPr b="1" lang="en" sz="2000">
                <a:solidFill>
                  <a:schemeClr val="lt1"/>
                </a:solidFill>
                <a:latin typeface="Roboto"/>
                <a:ea typeface="Roboto"/>
                <a:cs typeface="Roboto"/>
                <a:sym typeface="Roboto"/>
              </a:rPr>
              <a:t>unity Time (designed to support students' social and emotional needs) at 8:30 am.</a:t>
            </a:r>
            <a:endParaRPr b="1" sz="2300">
              <a:solidFill>
                <a:schemeClr val="lt1"/>
              </a:solidFill>
              <a:latin typeface="Roboto"/>
              <a:ea typeface="Roboto"/>
              <a:cs typeface="Roboto"/>
              <a:sym typeface="Roboto"/>
            </a:endParaRPr>
          </a:p>
        </p:txBody>
      </p:sp>
      <p:sp>
        <p:nvSpPr>
          <p:cNvPr id="118" name="Google Shape;118;p19"/>
          <p:cNvSpPr txBox="1"/>
          <p:nvPr/>
        </p:nvSpPr>
        <p:spPr>
          <a:xfrm>
            <a:off x="9883600" y="2381225"/>
            <a:ext cx="6303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u="sng">
                <a:solidFill>
                  <a:srgbClr val="FFFFFF"/>
                </a:solidFill>
                <a:latin typeface="Roboto"/>
                <a:ea typeface="Roboto"/>
                <a:cs typeface="Roboto"/>
                <a:sym typeface="Roboto"/>
              </a:rPr>
              <a:t>: </a:t>
            </a:r>
            <a:endParaRPr sz="1900" u="sng">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pic>
        <p:nvPicPr>
          <p:cNvPr id="119" name="Google Shape;119;p19"/>
          <p:cNvPicPr preferRelativeResize="0"/>
          <p:nvPr/>
        </p:nvPicPr>
        <p:blipFill>
          <a:blip r:embed="rId3">
            <a:alphaModFix/>
          </a:blip>
          <a:stretch>
            <a:fillRect/>
          </a:stretch>
        </p:blipFill>
        <p:spPr>
          <a:xfrm>
            <a:off x="0" y="32225"/>
            <a:ext cx="2251999" cy="1095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p:nvPr/>
        </p:nvSpPr>
        <p:spPr>
          <a:xfrm>
            <a:off x="0" y="-117151"/>
            <a:ext cx="9144000" cy="1311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txBox="1"/>
          <p:nvPr/>
        </p:nvSpPr>
        <p:spPr>
          <a:xfrm>
            <a:off x="1667800" y="-117150"/>
            <a:ext cx="7137000" cy="7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666666"/>
                </a:solidFill>
                <a:latin typeface="Roboto"/>
                <a:ea typeface="Roboto"/>
                <a:cs typeface="Roboto"/>
                <a:sym typeface="Roboto"/>
              </a:rPr>
              <a:t>   </a:t>
            </a:r>
            <a:r>
              <a:rPr b="1" lang="en" sz="3300">
                <a:solidFill>
                  <a:schemeClr val="accent1"/>
                </a:solidFill>
                <a:latin typeface="Roboto"/>
                <a:ea typeface="Roboto"/>
                <a:cs typeface="Roboto"/>
                <a:sym typeface="Roboto"/>
              </a:rPr>
              <a:t>Typical Weekly Schedule for Class</a:t>
            </a:r>
            <a:endParaRPr b="1" sz="3300">
              <a:solidFill>
                <a:schemeClr val="accent1"/>
              </a:solidFill>
              <a:latin typeface="Roboto"/>
              <a:ea typeface="Roboto"/>
              <a:cs typeface="Roboto"/>
              <a:sym typeface="Roboto"/>
            </a:endParaRPr>
          </a:p>
        </p:txBody>
      </p:sp>
      <p:pic>
        <p:nvPicPr>
          <p:cNvPr id="126" name="Google Shape;126;p20"/>
          <p:cNvPicPr preferRelativeResize="0"/>
          <p:nvPr/>
        </p:nvPicPr>
        <p:blipFill>
          <a:blip r:embed="rId3">
            <a:alphaModFix/>
          </a:blip>
          <a:stretch>
            <a:fillRect/>
          </a:stretch>
        </p:blipFill>
        <p:spPr>
          <a:xfrm>
            <a:off x="19600" y="68424"/>
            <a:ext cx="2106277" cy="1024275"/>
          </a:xfrm>
          <a:prstGeom prst="rect">
            <a:avLst/>
          </a:prstGeom>
          <a:noFill/>
          <a:ln>
            <a:noFill/>
          </a:ln>
        </p:spPr>
      </p:pic>
      <p:sp>
        <p:nvSpPr>
          <p:cNvPr id="127" name="Google Shape;127;p20"/>
          <p:cNvSpPr txBox="1"/>
          <p:nvPr/>
        </p:nvSpPr>
        <p:spPr>
          <a:xfrm>
            <a:off x="2125875" y="557500"/>
            <a:ext cx="70551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Roboto"/>
                <a:ea typeface="Roboto"/>
                <a:cs typeface="Roboto"/>
                <a:sym typeface="Roboto"/>
              </a:rPr>
              <a:t>Class schedules are posted in Google Classroom under “Weekly Schedule.”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128" name="Google Shape;128;p20"/>
          <p:cNvPicPr preferRelativeResize="0"/>
          <p:nvPr/>
        </p:nvPicPr>
        <p:blipFill>
          <a:blip r:embed="rId4">
            <a:alphaModFix/>
          </a:blip>
          <a:stretch>
            <a:fillRect/>
          </a:stretch>
        </p:blipFill>
        <p:spPr>
          <a:xfrm>
            <a:off x="152400" y="1299175"/>
            <a:ext cx="6588675" cy="3756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p:nvPr/>
        </p:nvSpPr>
        <p:spPr>
          <a:xfrm>
            <a:off x="9975" y="-234000"/>
            <a:ext cx="9144000" cy="116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txBox="1"/>
          <p:nvPr/>
        </p:nvSpPr>
        <p:spPr>
          <a:xfrm>
            <a:off x="2414175" y="0"/>
            <a:ext cx="6556800" cy="85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solidFill>
                  <a:schemeClr val="accent1"/>
                </a:solidFill>
                <a:latin typeface="Roboto"/>
                <a:ea typeface="Roboto"/>
                <a:cs typeface="Roboto"/>
                <a:sym typeface="Roboto"/>
              </a:rPr>
              <a:t>Related Arts</a:t>
            </a:r>
            <a:r>
              <a:rPr b="1" lang="en" sz="2900">
                <a:solidFill>
                  <a:schemeClr val="accent1"/>
                </a:solidFill>
                <a:latin typeface="Roboto"/>
                <a:ea typeface="Roboto"/>
                <a:cs typeface="Roboto"/>
                <a:sym typeface="Roboto"/>
              </a:rPr>
              <a:t> Schedule</a:t>
            </a:r>
            <a:endParaRPr b="1" sz="2800">
              <a:solidFill>
                <a:srgbClr val="666666"/>
              </a:solidFill>
              <a:latin typeface="Roboto"/>
              <a:ea typeface="Roboto"/>
              <a:cs typeface="Roboto"/>
              <a:sym typeface="Roboto"/>
            </a:endParaRPr>
          </a:p>
        </p:txBody>
      </p:sp>
      <p:sp>
        <p:nvSpPr>
          <p:cNvPr id="135" name="Google Shape;135;p21"/>
          <p:cNvSpPr txBox="1"/>
          <p:nvPr/>
        </p:nvSpPr>
        <p:spPr>
          <a:xfrm>
            <a:off x="9975" y="934200"/>
            <a:ext cx="9054000" cy="35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l">
              <a:spcBef>
                <a:spcPts val="0"/>
              </a:spcBef>
              <a:spcAft>
                <a:spcPts val="0"/>
              </a:spcAft>
              <a:buNone/>
            </a:pPr>
            <a:r>
              <a:rPr b="1" lang="en" sz="2200" u="sng">
                <a:solidFill>
                  <a:srgbClr val="FFFFFF"/>
                </a:solidFill>
                <a:latin typeface="Roboto"/>
                <a:ea typeface="Roboto"/>
                <a:cs typeface="Roboto"/>
                <a:sym typeface="Roboto"/>
              </a:rPr>
              <a:t>Monday:</a:t>
            </a:r>
            <a:r>
              <a:rPr b="1" lang="en" sz="2000">
                <a:solidFill>
                  <a:srgbClr val="FFFFFF"/>
                </a:solidFill>
                <a:latin typeface="Roboto"/>
                <a:ea typeface="Roboto"/>
                <a:cs typeface="Roboto"/>
                <a:sym typeface="Roboto"/>
              </a:rPr>
              <a:t> </a:t>
            </a:r>
            <a:r>
              <a:rPr b="1" lang="en" sz="1700">
                <a:solidFill>
                  <a:srgbClr val="FFFFFF"/>
                </a:solidFill>
                <a:latin typeface="Roboto"/>
                <a:ea typeface="Roboto"/>
                <a:cs typeface="Roboto"/>
                <a:sym typeface="Roboto"/>
              </a:rPr>
              <a:t> </a:t>
            </a:r>
            <a:r>
              <a:rPr b="1" lang="en" sz="2200">
                <a:solidFill>
                  <a:srgbClr val="FFFFFF"/>
                </a:solidFill>
                <a:latin typeface="Roboto"/>
                <a:ea typeface="Roboto"/>
                <a:cs typeface="Roboto"/>
                <a:sym typeface="Roboto"/>
              </a:rPr>
              <a:t>Library - </a:t>
            </a:r>
            <a:r>
              <a:rPr b="1" lang="en" sz="2200">
                <a:solidFill>
                  <a:srgbClr val="FFFFFF"/>
                </a:solidFill>
                <a:latin typeface="Roboto"/>
                <a:ea typeface="Roboto"/>
                <a:cs typeface="Roboto"/>
                <a:sym typeface="Roboto"/>
              </a:rPr>
              <a:t>Ms. Ranieri 1:00-1:40</a:t>
            </a:r>
            <a:endParaRPr b="1" sz="2200">
              <a:solidFill>
                <a:srgbClr val="FFFFFF"/>
              </a:solidFill>
              <a:latin typeface="Roboto"/>
              <a:ea typeface="Roboto"/>
              <a:cs typeface="Roboto"/>
              <a:sym typeface="Roboto"/>
            </a:endParaRPr>
          </a:p>
          <a:p>
            <a:pPr indent="0" lvl="0" marL="0" rtl="0" algn="l">
              <a:spcBef>
                <a:spcPts val="0"/>
              </a:spcBef>
              <a:spcAft>
                <a:spcPts val="0"/>
              </a:spcAft>
              <a:buNone/>
            </a:pPr>
            <a:r>
              <a:t/>
            </a:r>
            <a:endParaRPr b="1" sz="1900">
              <a:solidFill>
                <a:srgbClr val="FFFFFF"/>
              </a:solidFill>
              <a:latin typeface="Roboto"/>
              <a:ea typeface="Roboto"/>
              <a:cs typeface="Roboto"/>
              <a:sym typeface="Roboto"/>
            </a:endParaRPr>
          </a:p>
          <a:p>
            <a:pPr indent="0" lvl="0" marL="0" rtl="0" algn="l">
              <a:spcBef>
                <a:spcPts val="0"/>
              </a:spcBef>
              <a:spcAft>
                <a:spcPts val="0"/>
              </a:spcAft>
              <a:buNone/>
            </a:pPr>
            <a:r>
              <a:rPr b="1" lang="en" sz="2200" u="sng">
                <a:solidFill>
                  <a:srgbClr val="FFFFFF"/>
                </a:solidFill>
                <a:latin typeface="Roboto"/>
                <a:ea typeface="Roboto"/>
                <a:cs typeface="Roboto"/>
                <a:sym typeface="Roboto"/>
              </a:rPr>
              <a:t>Tuesday:</a:t>
            </a:r>
            <a:r>
              <a:rPr b="1" lang="en" sz="2200">
                <a:solidFill>
                  <a:srgbClr val="FFFFFF"/>
                </a:solidFill>
                <a:latin typeface="Roboto"/>
                <a:ea typeface="Roboto"/>
                <a:cs typeface="Roboto"/>
                <a:sym typeface="Roboto"/>
              </a:rPr>
              <a:t>  Art - Ms. Del Guidice  11:20-12:00</a:t>
            </a:r>
            <a:endParaRPr b="1" sz="2200">
              <a:solidFill>
                <a:srgbClr val="FFFFFF"/>
              </a:solidFill>
              <a:latin typeface="Roboto"/>
              <a:ea typeface="Roboto"/>
              <a:cs typeface="Roboto"/>
              <a:sym typeface="Roboto"/>
            </a:endParaRPr>
          </a:p>
          <a:p>
            <a:pPr indent="0" lvl="0" marL="0" rtl="0" algn="l">
              <a:spcBef>
                <a:spcPts val="0"/>
              </a:spcBef>
              <a:spcAft>
                <a:spcPts val="0"/>
              </a:spcAft>
              <a:buNone/>
            </a:pPr>
            <a:r>
              <a:t/>
            </a:r>
            <a:endParaRPr b="1" sz="2200">
              <a:solidFill>
                <a:srgbClr val="FFFFFF"/>
              </a:solidFill>
              <a:latin typeface="Roboto"/>
              <a:ea typeface="Roboto"/>
              <a:cs typeface="Roboto"/>
              <a:sym typeface="Roboto"/>
            </a:endParaRPr>
          </a:p>
          <a:p>
            <a:pPr indent="0" lvl="0" marL="0" rtl="0" algn="l">
              <a:spcBef>
                <a:spcPts val="0"/>
              </a:spcBef>
              <a:spcAft>
                <a:spcPts val="0"/>
              </a:spcAft>
              <a:buNone/>
            </a:pPr>
            <a:r>
              <a:rPr b="1" lang="en" sz="2200" u="sng">
                <a:solidFill>
                  <a:srgbClr val="FFFFFF"/>
                </a:solidFill>
                <a:latin typeface="Roboto"/>
                <a:ea typeface="Roboto"/>
                <a:cs typeface="Roboto"/>
                <a:sym typeface="Roboto"/>
              </a:rPr>
              <a:t>Wednesday and Thursday:</a:t>
            </a:r>
            <a:r>
              <a:rPr b="1" lang="en" sz="2200">
                <a:solidFill>
                  <a:srgbClr val="FFFFFF"/>
                </a:solidFill>
                <a:latin typeface="Roboto"/>
                <a:ea typeface="Roboto"/>
                <a:cs typeface="Roboto"/>
                <a:sym typeface="Roboto"/>
              </a:rPr>
              <a:t> Phys. Ed./Health -</a:t>
            </a:r>
            <a:endParaRPr b="1" sz="2200">
              <a:solidFill>
                <a:srgbClr val="FFFFFF"/>
              </a:solidFill>
              <a:latin typeface="Roboto"/>
              <a:ea typeface="Roboto"/>
              <a:cs typeface="Roboto"/>
              <a:sym typeface="Roboto"/>
            </a:endParaRPr>
          </a:p>
          <a:p>
            <a:pPr indent="0" lvl="0" marL="0" rtl="0" algn="l">
              <a:spcBef>
                <a:spcPts val="0"/>
              </a:spcBef>
              <a:spcAft>
                <a:spcPts val="0"/>
              </a:spcAft>
              <a:buNone/>
            </a:pPr>
            <a:r>
              <a:rPr b="1" lang="en" sz="2200">
                <a:solidFill>
                  <a:srgbClr val="FFFFFF"/>
                </a:solidFill>
                <a:latin typeface="Roboto"/>
                <a:ea typeface="Roboto"/>
                <a:cs typeface="Roboto"/>
                <a:sym typeface="Roboto"/>
              </a:rPr>
              <a:t>Ms. Naimaister, 11:20-12:00</a:t>
            </a:r>
            <a:endParaRPr b="1" sz="2200">
              <a:solidFill>
                <a:srgbClr val="FFFFFF"/>
              </a:solidFill>
              <a:latin typeface="Roboto"/>
              <a:ea typeface="Roboto"/>
              <a:cs typeface="Roboto"/>
              <a:sym typeface="Roboto"/>
            </a:endParaRPr>
          </a:p>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l">
              <a:spcBef>
                <a:spcPts val="0"/>
              </a:spcBef>
              <a:spcAft>
                <a:spcPts val="0"/>
              </a:spcAft>
              <a:buNone/>
            </a:pPr>
            <a:r>
              <a:rPr b="1" lang="en" sz="2200" u="sng">
                <a:solidFill>
                  <a:srgbClr val="FFFFFF"/>
                </a:solidFill>
                <a:latin typeface="Roboto"/>
                <a:ea typeface="Roboto"/>
                <a:cs typeface="Roboto"/>
                <a:sym typeface="Roboto"/>
              </a:rPr>
              <a:t>Friday:</a:t>
            </a:r>
            <a:r>
              <a:rPr b="1" lang="en" sz="2200">
                <a:solidFill>
                  <a:srgbClr val="FFFFFF"/>
                </a:solidFill>
                <a:latin typeface="Roboto"/>
                <a:ea typeface="Roboto"/>
                <a:cs typeface="Roboto"/>
                <a:sym typeface="Roboto"/>
              </a:rPr>
              <a:t> </a:t>
            </a:r>
            <a:r>
              <a:rPr b="1" lang="en" sz="2000">
                <a:solidFill>
                  <a:srgbClr val="FFFFFF"/>
                </a:solidFill>
                <a:latin typeface="Roboto"/>
                <a:ea typeface="Roboto"/>
                <a:cs typeface="Roboto"/>
                <a:sym typeface="Roboto"/>
              </a:rPr>
              <a:t> </a:t>
            </a:r>
            <a:r>
              <a:rPr b="1" lang="en" sz="2200">
                <a:solidFill>
                  <a:srgbClr val="FFFFFF"/>
                </a:solidFill>
                <a:latin typeface="Roboto"/>
                <a:ea typeface="Roboto"/>
                <a:cs typeface="Roboto"/>
                <a:sym typeface="Roboto"/>
              </a:rPr>
              <a:t>Music - Ms. Dent </a:t>
            </a:r>
            <a:r>
              <a:rPr b="1" lang="en" sz="2000">
                <a:solidFill>
                  <a:srgbClr val="FFFFFF"/>
                </a:solidFill>
                <a:latin typeface="Roboto"/>
                <a:ea typeface="Roboto"/>
                <a:cs typeface="Roboto"/>
                <a:sym typeface="Roboto"/>
              </a:rPr>
              <a:t>  </a:t>
            </a:r>
            <a:r>
              <a:rPr b="1" lang="en" sz="2200">
                <a:solidFill>
                  <a:srgbClr val="FFFFFF"/>
                </a:solidFill>
                <a:latin typeface="Roboto"/>
                <a:ea typeface="Roboto"/>
                <a:cs typeface="Roboto"/>
                <a:sym typeface="Roboto"/>
              </a:rPr>
              <a:t>10:50-11:20</a:t>
            </a:r>
            <a:endParaRPr b="1" sz="2200">
              <a:solidFill>
                <a:srgbClr val="FFFFFF"/>
              </a:solidFill>
              <a:latin typeface="Roboto"/>
              <a:ea typeface="Roboto"/>
              <a:cs typeface="Roboto"/>
              <a:sym typeface="Roboto"/>
            </a:endParaRPr>
          </a:p>
          <a:p>
            <a:pPr indent="0" lvl="0" marL="0" rtl="0" algn="l">
              <a:spcBef>
                <a:spcPts val="0"/>
              </a:spcBef>
              <a:spcAft>
                <a:spcPts val="0"/>
              </a:spcAft>
              <a:buNone/>
            </a:pPr>
            <a:r>
              <a:t/>
            </a:r>
            <a:endParaRPr b="1" sz="2000">
              <a:solidFill>
                <a:srgbClr val="FFFFFF"/>
              </a:solidFill>
              <a:latin typeface="Roboto"/>
              <a:ea typeface="Roboto"/>
              <a:cs typeface="Roboto"/>
              <a:sym typeface="Roboto"/>
            </a:endParaRPr>
          </a:p>
          <a:p>
            <a:pPr indent="0" lvl="0" marL="0" rtl="0" algn="l">
              <a:spcBef>
                <a:spcPts val="0"/>
              </a:spcBef>
              <a:spcAft>
                <a:spcPts val="0"/>
              </a:spcAft>
              <a:buNone/>
            </a:pPr>
            <a:r>
              <a:t/>
            </a:r>
            <a:endParaRPr b="1" sz="900">
              <a:solidFill>
                <a:srgbClr val="FFFFFF"/>
              </a:solidFill>
              <a:latin typeface="Roboto"/>
              <a:ea typeface="Roboto"/>
              <a:cs typeface="Roboto"/>
              <a:sym typeface="Roboto"/>
            </a:endParaRPr>
          </a:p>
          <a:p>
            <a:pPr indent="0" lvl="0" marL="0" rtl="0" algn="ctr">
              <a:spcBef>
                <a:spcPts val="0"/>
              </a:spcBef>
              <a:spcAft>
                <a:spcPts val="0"/>
              </a:spcAft>
              <a:buNone/>
            </a:pPr>
            <a:r>
              <a:rPr b="1" lang="en" sz="2000">
                <a:solidFill>
                  <a:srgbClr val="FFFFFF"/>
                </a:solidFill>
                <a:latin typeface="Roboto"/>
                <a:ea typeface="Roboto"/>
                <a:cs typeface="Roboto"/>
                <a:sym typeface="Roboto"/>
              </a:rPr>
              <a:t>* </a:t>
            </a:r>
            <a:r>
              <a:rPr b="1" lang="en" sz="2000">
                <a:solidFill>
                  <a:srgbClr val="FFFFFF"/>
                </a:solidFill>
                <a:latin typeface="Roboto"/>
                <a:ea typeface="Roboto"/>
                <a:cs typeface="Roboto"/>
                <a:sym typeface="Roboto"/>
              </a:rPr>
              <a:t>Any Related Arts questions should be directed to the Related Arts Teacher.</a:t>
            </a:r>
            <a:endParaRPr b="1" sz="2000">
              <a:solidFill>
                <a:srgbClr val="FFFFFF"/>
              </a:solidFill>
              <a:latin typeface="Roboto"/>
              <a:ea typeface="Roboto"/>
              <a:cs typeface="Roboto"/>
              <a:sym typeface="Roboto"/>
            </a:endParaRPr>
          </a:p>
        </p:txBody>
      </p:sp>
      <p:pic>
        <p:nvPicPr>
          <p:cNvPr id="136" name="Google Shape;136;p21"/>
          <p:cNvPicPr preferRelativeResize="0"/>
          <p:nvPr/>
        </p:nvPicPr>
        <p:blipFill>
          <a:blip r:embed="rId3">
            <a:alphaModFix/>
          </a:blip>
          <a:stretch>
            <a:fillRect/>
          </a:stretch>
        </p:blipFill>
        <p:spPr>
          <a:xfrm>
            <a:off x="9975" y="-156600"/>
            <a:ext cx="2083893" cy="1013400"/>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